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5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6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29/08/2012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177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29/08/2012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7269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29/08/2012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014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29/08/2012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59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29/08/2012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729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29/08/2012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0675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29/08/2012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918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29/08/2012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7959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29/08/2012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5710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29/08/2012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920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29/08/2012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3010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29/08/2012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4379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Elipse"/>
          <p:cNvSpPr/>
          <p:nvPr/>
        </p:nvSpPr>
        <p:spPr>
          <a:xfrm>
            <a:off x="395536" y="260648"/>
            <a:ext cx="8352928" cy="2304256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6000" dirty="0">
                <a:solidFill>
                  <a:srgbClr val="002060"/>
                </a:solidFill>
                <a:latin typeface="Agency FB" pitchFamily="34" charset="0"/>
              </a:rPr>
              <a:t>La novia del cordero:</a:t>
            </a:r>
            <a:br>
              <a:rPr lang="es-CO" sz="6000" dirty="0">
                <a:solidFill>
                  <a:srgbClr val="002060"/>
                </a:solidFill>
                <a:latin typeface="Agency FB" pitchFamily="34" charset="0"/>
              </a:rPr>
            </a:br>
            <a:r>
              <a:rPr lang="es-CO" sz="6000" dirty="0">
                <a:solidFill>
                  <a:srgbClr val="002060"/>
                </a:solidFill>
                <a:latin typeface="Agency FB" pitchFamily="34" charset="0"/>
              </a:rPr>
              <a:t> segunda parte</a:t>
            </a:r>
          </a:p>
        </p:txBody>
      </p:sp>
      <p:pic>
        <p:nvPicPr>
          <p:cNvPr id="3" name="Picture 2" descr="http://t1.gstatic.com/images?q=tbn:ANd9GcRGmAxuoth-KvuTWLEyCfWxAOO5lE11qrN1l1jEwEvDBZtRckL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780928"/>
            <a:ext cx="8352928" cy="36724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6187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570186"/>
          </a:xfrm>
          <a:solidFill>
            <a:srgbClr val="FFC000"/>
          </a:solidFill>
        </p:spPr>
        <p:txBody>
          <a:bodyPr>
            <a:noAutofit/>
          </a:bodyPr>
          <a:lstStyle/>
          <a:p>
            <a:r>
              <a:rPr lang="es-CO" sz="3600" b="1" dirty="0" smtClean="0">
                <a:latin typeface="Agency FB" pitchFamily="34" charset="0"/>
              </a:rPr>
              <a:t>¿Cuál es la única forma en que el ser humano puede aspirar </a:t>
            </a:r>
            <a:r>
              <a:rPr lang="es-CO" sz="3600" b="1" dirty="0">
                <a:latin typeface="Agency FB" pitchFamily="34" charset="0"/>
              </a:rPr>
              <a:t> </a:t>
            </a:r>
            <a:r>
              <a:rPr lang="es-CO" sz="3600" b="1" dirty="0" smtClean="0">
                <a:latin typeface="Agency FB" pitchFamily="34" charset="0"/>
              </a:rPr>
              <a:t>a ser como </a:t>
            </a:r>
            <a:r>
              <a:rPr lang="es-CO" sz="3600" b="1" dirty="0" smtClean="0">
                <a:latin typeface="Agency FB" pitchFamily="34" charset="0"/>
              </a:rPr>
              <a:t>“Una </a:t>
            </a:r>
            <a:r>
              <a:rPr lang="es-CO" sz="3600" b="1" dirty="0" smtClean="0">
                <a:latin typeface="Agency FB" pitchFamily="34" charset="0"/>
              </a:rPr>
              <a:t>virgen pura?</a:t>
            </a:r>
            <a:endParaRPr lang="es-CO" sz="3600" b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600200"/>
            <a:ext cx="8496944" cy="485313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     </a:t>
            </a:r>
          </a:p>
          <a:p>
            <a:pPr algn="ctr">
              <a:buNone/>
            </a:pPr>
            <a:r>
              <a:rPr lang="es-CO" dirty="0" smtClean="0"/>
              <a:t> </a:t>
            </a:r>
            <a:r>
              <a:rPr lang="es-CO" sz="3600" b="1" dirty="0" smtClean="0">
                <a:solidFill>
                  <a:srgbClr val="FF0000"/>
                </a:solidFill>
              </a:rPr>
              <a:t>Apoc.14:4-5</a:t>
            </a:r>
            <a:r>
              <a:rPr lang="es-CO" dirty="0" smtClean="0"/>
              <a:t>.</a:t>
            </a:r>
          </a:p>
          <a:p>
            <a:pPr algn="ctr">
              <a:buNone/>
            </a:pPr>
            <a:r>
              <a:rPr lang="es-CO" b="1" dirty="0" smtClean="0"/>
              <a:t> Éstos son los que no fueron contaminados con mujeres- o sea, con doctrinas humanas-; porque son vírgenes. Éstos son los que siguen al Cordero por dondequiera que Él va. Éstos fueron redimidos de entre los hombres por primicias para Dios y para el Cordero.</a:t>
            </a:r>
            <a:r>
              <a:rPr lang="es-CO" dirty="0" smtClean="0"/>
              <a:t> </a:t>
            </a:r>
            <a:endParaRPr lang="es-CO" b="1" baseline="30000" dirty="0" smtClean="0"/>
          </a:p>
          <a:p>
            <a:pPr algn="ctr">
              <a:buNone/>
            </a:pPr>
            <a:r>
              <a:rPr lang="es-CO" b="1" baseline="30000" dirty="0" smtClean="0"/>
              <a:t>   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188081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5410944" cy="4320480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b="1" dirty="0" smtClean="0"/>
              <a:t>  </a:t>
            </a:r>
            <a:r>
              <a:rPr lang="es-CO" sz="4800" b="1" dirty="0" smtClean="0"/>
              <a:t>Y en sus bocas no fue </a:t>
            </a:r>
            <a:r>
              <a:rPr lang="es-CO" sz="4800" b="1" u="sng" dirty="0" smtClean="0"/>
              <a:t>hallado engaño</a:t>
            </a:r>
            <a:r>
              <a:rPr lang="es-CO" sz="4800" b="1" dirty="0" smtClean="0"/>
              <a:t>; porque ellos son sin mácula delante del trono de Dios.</a:t>
            </a:r>
          </a:p>
        </p:txBody>
      </p:sp>
      <p:sp>
        <p:nvSpPr>
          <p:cNvPr id="1026" name="AutoShape 2" descr="data:image/jpeg;base64,/9j/4AAQSkZJRgABAQAAAQABAAD/2wCEAAkGBhQREBUUExQWFRUUFxgYGBcWFBUXFxIaGRYYFRQVFxcXGyYeFxwlHxUXIi8gIycpLCwsGB4xNTAqNSYrLCkBCQoKDgwOGg8PGiwkHyQ1NC00LCwsKSwsKSksLSwsLCwsKSwwKSksLCwsLCksLCkpLCksLCwsKSwsKSwsLCwsKf/AABEIAGQAhgMBIgACEQEDEQH/xAAcAAACAgMBAQAAAAAAAAAAAAAEBQMGAAEHAgj/xABDEAABAgQDBAYEDAQHAQAAAAABAhEAAwQhBRIxBkFRcRMiMmGBkaGxwdEHFCNCUoKSk7LS4fBiotPiFTNjcoPC8VT/xAAbAQACAwEBAQAAAAAAAAAAAAAEBQIDBgABB//EACwRAAICAgAGAQIFBQAAAAAAAAECAAMEEQUSEyExQVEiMiNhcZGxFBUzgaH/2gAMAwEAAhEDEQA/AD8Jw0z1HMh1pllKFgMo5VMkltSx36gQwny1ipBl6oASLa8QYKw8y5ZdOby/WGaJ0rOVhKiSX3QD/dKAT9cuOBbofTPeEYepCUrKSk9bMGYbiH7tfRGVM8SyVKYqU5SP+xHCN1+0hQghKQLb7+iKth01c+pDkqUsgOf3oBCy/iIcclR2T7jGnC19Vg0BDsUe767++FMs3htixurmfWYUyTeM+vkiOk+0GOKTB8yQpZZ9wb1mJ14Mgjqm/N4PmrCbEpDcSBZ++IkVKd6gGcdpPgbcYbLQmtagRvctsGKqfByonMcoBbny7oLmYIghgog95EHTZqR2iA/Ex4TNQSXIsRqoXtElxkA8TnvffmVuppTLVlV/6OMGYevKX4XifaIdZB7j7PfAdKbHkYVXDkfQh6E2V7MedIoaBgou/FO5I4AwNitAJ4TYAuE5h9Fx6uMD7P4s8sIV1gLd45GH6qhMtKWBSFpLFnNlF/WI1GPn1svwRM3fiOra9GU3p5cksiWM2cutXWICeykPpcB+MR4nS/GCF5mBSpauqOqpFuqwFjZuABhziFJLmfP80q8d0SSlypcrIFJc6nLr3XH78YPGdUF7ON/rBP6OwsfoPL8alZkTUIQhKSpgHUfpKPADQAWv3xkMJ9LLd86fI+poyLhnUe2H7yk4V3pD+0PlIgnPlER00rM4B6wvl+kBrl7xq3CA6qotHzgo6AbHmbMEWMQPUCxWre0N9kaDo0LqFjQEJ5m375xXsudR3hNzy4eoeMXXG0iVType/qhuKmdR7+UNMVOnW1p9eP1guU3My1D3/ER13ZhXI7Q5wzrD1YVyB1vKF9JhhGhLNidWUKADXS9wC19f0gEYgtILE6v2Rrv1hhXpQVDOFEgWYhtfN4FlSwEkKlqJcsE5tHsOL3jRKw1FBB3D6uUFAOHI0GbLrreAaekSpSklKrFu02UX4nrcxBs/KwfJ3Zx56wJJSkqU+Qh/nKAtvKC1xePA3aSYd5BtEG6PuBHqgOlNjyMGbSANLbS7ehoCpdDyhLk/eY0o/wAUVYRV5S0dAKempEKTdSLgcSAyh4j2Ry6RMZXjHSdjKwLkEXzJseRukj0jwg3FH4hB9iA5f2AjyDFUwAhxodIEmJhlicro5xToFjMO4uyxye/jAE0Quvrapyph2NYHUGLajWNQQiiXMJyiw1JISL6BzZ7G0ZE0rcjYEk1iA6Jk82cUqQtJYpU4Pp0j1iiUBSlEskgKSBvzXA0NhfyiGoPoMTmQmYESiSkp+cbp39Up4B7X3wZjVdbHA+DAbHFN5PyIVs9hqVTDvS4XcagNlB+srxaPW1NZmqUIBPUS55quPFhDiXSy6SQuZnJASNfmgaJTwDqDCKJS1Cpk7OskqJckxZljpVdOV4/4t3U+I4qx1YWyU9YeEM6kdWF0rXyhNUYzI7S1VSpmYBF3HAE67nN+ULU1CkgkFnJJs9/2Ia18h0lQLFIt4F4EpCmoBKrLFlNv4KL6/p3xok5TXzD1EhY82p7rpuUJdIU767rRX9pNoxSSul+L9KFLZiQhMtxq+Vy5tFnnyEqISTcaBw53OzaRyLbbbpM3PIkSyEhTKmLYqJSb5AkMkW1uWi3GTnbxI3vyrL3V4iKimp5qU5UrSSE65dBl9EeaQ2MUDZzbxZRKpZyM4ScsuYCykBRYBQ0UBu0MXylhTxCg1Wd/cZ4Nosq0PUrW+LDstjHQTXL5VWIHoPMQgUi8Syo7m5SGEkyBtqZ0TamlzIEway3VbeCwV7D4Qhmz0lRS9wAS2lw5HhDrZ6sFRTCWT1gMhBPgCe4u3nCapwCZJnpUpSCm2cgAlWrgJOg0D84OtoGQAwEDos6JKk+JBXq7Eu7BOdYFnWpm8k/iMagZSVdIsqIUSXzDe9w3q8IyClfpAIPUGKmw83zC0l1Nxghcv5RRCgBmvca9/B3gNKmV4j1xKagLBUEkPNBIPcnu3QFgErUIVmLzWHcLxCqKpC0OFEpc/VWj3HyhFh6euItWIrT8UQrL2kqFgNFIBA82PnFcopfWEU8SOm1+UtwO6kxrPHVhalJeGswdWAxJhOh1GC94RTVsxcxKSskE3FmbygsYbNMz5MLbeU9+oc23CIsIpvlQTolz7oPrsYCFhKFElIdgiY13A0SXffD7AG6yX8GK8w6cBJWMaxBaZ9OlaF5gtKlJCcykgLe+UXZIZ3jjNck5isiy1rY8WV1vxCPoDEapSiFAHNusXtd/3wjgeMoUifMQpxlmTGHNWo52hziaG9RXmEnRm8FQenlq3CZLc81Wjs9LHFsFlFVRKADnpEW+sI7fTSbwo4z5SMuFfaxiBcmNBEMplN+/OIFSIU88alfcZ7LTzLWpW4BD8LzEAeTmCsXxIrJOgHqECYFThWZB+eqWN+gU59nnEW0FHlIA39rXQqUn3eUOsY6o3E943cRNLLkHike33xkQSZ4UQE3ypY20ZoyPXqLNueJaFXWo0oaZyVKslNyfZziOcHDAAFaipjp2VWDeHlBpQSAkBgL/AO48TEMpPXQN+ZvS0CYTBzyDwP5l2T22T7hteh6FAbQo/ABCqnkXEPqgvISiz5Uk/wAvvgSTSwNxMnq/6luGwWqeJks5C1ix4e2K0nGl6+xP5YuiqfqnkfVFMk0dhaBKQADuEVHqEiaTj80OxI5MH9EaVjU07yebe6JRQxMiggnr6HaWdEQNGKzRoSOTXikbe0LTZUzQzswUToSkjrd3ajpCaAcIqnwn02VFKCHSZi3A1NkelnEH8PvZrwIBxCpVpMr+wdM02YtgVS2CbAgFy5D2PZi7qxqcPnfyI/LCD4M8PJNVYgJUlLcCCu3OLRWYWXjuIP8AjkGS4egNAhlDmXLClFyruAbc1o9Lp4Owqj+QRy9pidVLCRyeYw0WgdoHhEtpoPBz5JLRFj4LkkFwU6cOlv4M8MaaVlU7aBX4THrHJWbpb6Sw/Eusfr5w7wNtQR+cXZTDqgj4lew6hGTMHcqIU44GxHczeRjUH0cnq2jcRbPCHl5fEkuLzjmLf8mI26pE6pm/YT+aFknauSJiVErYKzHqa3du1FCXOc8I3LqIIqr6XdRIMise+50tG3FMDfpWYD/L5P8AO/hghG3tGN837v8AujmXSvHkpeI2VrY23E7pADQJnVT8IlEzfK/dj80QYbiFLOSspUtpacynQ1u6945aUtFn2Zm5JVQXUHQgOlioEr3AmI2VJrwJyApvRMsM/aqhQzqml/oyv1jwjbrDxvnfc/3RUsUxMApBn1GnzUSx65kBf4onfPq/syv6kN8XhmPZWGZe8V5OdcthVWl/Rt9h43TufQ/3RWfhC2np6xFOmnC3lTc6s6MlmAYXc6Qk/wAVT/8ARV/Yl/1IjnV2YWnVKu4pQB5hZg+nh9FZ2o/mA2ZlzjTGPvg62np6MVPxrO86aFpyozW6xL3t2hFtG2mHzdFLF98oxy744tx1578kluG+C5OKhBczqjl0Uv2riGXgVspYDvJ4uY6sAT2naqQywgJBNu7x4wjXtnSf6v3f6wr2W2gSsiXnmLUcysy0hLBtLKMUmbNueZ398ZVavqKuo7TQKgbuDOjJ22pAX+VP/G3tgWs2zpl5/wDMGZIT2P4io6HvYRz5VUf2YgXP74MpBrGlAnj1Ie5JnRKHa2lSkgmZq4aXu84yObfGb8Y3HHHVjsiR5tdtxiUh9BBcgBtB5CMjIFY9oUvmNKVrWHkIb06R9FP2RGRkL3Y7hSgRpIkp+in7KfdB8tYSlRCU2ST2QxbjGRkEUEloLkAaMBViahuT9hJ9YiI4sv8Ag+wn3RkZGvqA5REL/M8TMZmfw/YT7oS4xi8xctaDlZQLshIPmBGoyGFaiKrGOpy9VWoEhzrxMW/YPa2eFiQShctiRnQlRTvYKN2jcZBVigr3lCEgjUu0zGFpLgIH1BHqmnCaklSEAhtEARkZGR4qiqmwJpOGuxfuYuxCQngPIRVsRQATYeUZGQlxydx7cIpIvGRkZDgeIqPmf//Z"/>
          <p:cNvSpPr>
            <a:spLocks noChangeAspect="1" noChangeArrowheads="1"/>
          </p:cNvSpPr>
          <p:nvPr/>
        </p:nvSpPr>
        <p:spPr bwMode="auto">
          <a:xfrm>
            <a:off x="63500" y="-457200"/>
            <a:ext cx="1276350" cy="952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>
              <a:solidFill>
                <a:prstClr val="black"/>
              </a:solidFill>
            </a:endParaRPr>
          </a:p>
        </p:txBody>
      </p:sp>
      <p:pic>
        <p:nvPicPr>
          <p:cNvPr id="1028" name="Picture 4" descr="http://www.lasprofecias.com/topic_images/200862721262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404664"/>
            <a:ext cx="2808312" cy="396044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4941167"/>
            <a:ext cx="9144000" cy="17543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b="1" dirty="0">
                <a:solidFill>
                  <a:prstClr val="black"/>
                </a:solidFill>
              </a:rPr>
              <a:t> </a:t>
            </a:r>
            <a:r>
              <a:rPr lang="es-CO" sz="3600" b="1" dirty="0">
                <a:solidFill>
                  <a:srgbClr val="FF0000"/>
                </a:solidFill>
              </a:rPr>
              <a:t>Nota</a:t>
            </a:r>
            <a:r>
              <a:rPr lang="es-CO" sz="3600" b="1" dirty="0">
                <a:solidFill>
                  <a:prstClr val="black"/>
                </a:solidFill>
              </a:rPr>
              <a:t>. Solamente después de que el invitado sea juzgado y sea hallado sin mancha, se llamará</a:t>
            </a:r>
            <a:r>
              <a:rPr lang="es-CO" sz="3600" b="1" dirty="0">
                <a:solidFill>
                  <a:prstClr val="black"/>
                </a:solidFill>
                <a:latin typeface="Agency FB" pitchFamily="34" charset="0"/>
              </a:rPr>
              <a:t> “</a:t>
            </a:r>
            <a:r>
              <a:rPr lang="es-CO" sz="3600" b="1" dirty="0">
                <a:solidFill>
                  <a:srgbClr val="FF0000"/>
                </a:solidFill>
                <a:latin typeface="Agency FB" pitchFamily="34" charset="0"/>
              </a:rPr>
              <a:t>Una virgen pura”.</a:t>
            </a:r>
            <a:endParaRPr lang="es-CO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201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rgbClr val="FFC000"/>
          </a:solidFill>
        </p:spPr>
        <p:txBody>
          <a:bodyPr>
            <a:noAutofit/>
          </a:bodyPr>
          <a:lstStyle/>
          <a:p>
            <a:r>
              <a:rPr lang="es-CO" sz="3200" dirty="0" smtClean="0">
                <a:latin typeface="Agency FB" pitchFamily="34" charset="0"/>
              </a:rPr>
              <a:t>Según la Biblia, ¿Qué institución creada por Dios se utilizaba para ilustrar la relación entre Cristo y su pueblo? </a:t>
            </a:r>
            <a:endParaRPr lang="es-CO" sz="3200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600200"/>
            <a:ext cx="8568952" cy="492514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CO" dirty="0" smtClean="0"/>
              <a:t>      El matrimonio se emplea con frecuencia en las Escrituras como una ilustración de la relación entre Cristo y su pueblo </a:t>
            </a:r>
            <a:r>
              <a:rPr lang="es-CO" dirty="0" smtClean="0">
                <a:solidFill>
                  <a:srgbClr val="FF0000"/>
                </a:solidFill>
              </a:rPr>
              <a:t>(Isa.54:5).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</a:t>
            </a:r>
            <a:r>
              <a:rPr lang="es-CO" b="1" baseline="30000" dirty="0" smtClean="0"/>
              <a:t> </a:t>
            </a:r>
            <a:r>
              <a:rPr lang="es-CO" b="1" dirty="0" smtClean="0"/>
              <a:t>   </a:t>
            </a:r>
            <a:r>
              <a:rPr lang="es-CO" b="1" dirty="0" smtClean="0">
                <a:solidFill>
                  <a:srgbClr val="0070C0"/>
                </a:solidFill>
              </a:rPr>
              <a:t>“Porque tu marido es tu Hacedor; Jehová de los ejércitos es su nombre; y tu Redentor, el Santo de Israel; Dios de toda la tierra será llamado”</a:t>
            </a:r>
          </a:p>
          <a:p>
            <a:pPr>
              <a:buNone/>
            </a:pPr>
            <a:endParaRPr lang="es-CO" b="1" dirty="0" smtClean="0"/>
          </a:p>
          <a:p>
            <a:pPr algn="ctr">
              <a:buNone/>
            </a:pPr>
            <a:r>
              <a:rPr lang="es-CO" dirty="0" smtClean="0"/>
              <a:t>    </a:t>
            </a:r>
            <a:r>
              <a:rPr lang="es-CO" dirty="0" smtClean="0">
                <a:solidFill>
                  <a:srgbClr val="FF0000"/>
                </a:solidFill>
              </a:rPr>
              <a:t> Isa. 62:5.</a:t>
            </a:r>
            <a:r>
              <a:rPr lang="es-CO" b="1" baseline="30000" dirty="0" smtClean="0"/>
              <a:t> </a:t>
            </a:r>
            <a:r>
              <a:rPr lang="es-CO" b="1" baseline="30000" dirty="0" smtClean="0">
                <a:solidFill>
                  <a:srgbClr val="0070C0"/>
                </a:solidFill>
              </a:rPr>
              <a:t>“</a:t>
            </a:r>
            <a:r>
              <a:rPr lang="es-CO" b="1" dirty="0" smtClean="0">
                <a:solidFill>
                  <a:srgbClr val="0070C0"/>
                </a:solidFill>
              </a:rPr>
              <a:t>Pues como el joven se desposa con la virgen --------; y como el gozo del esposo con la esposa, así se gozará contigo el Dios tuyo”</a:t>
            </a:r>
            <a:endParaRPr lang="es-CO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6148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s-CO" dirty="0" smtClean="0">
                <a:latin typeface="Agency FB" pitchFamily="34" charset="0"/>
              </a:rPr>
              <a:t>¿Qué hizo aquella esposa, a la cual Cristo le prodigo todo su amor?</a:t>
            </a:r>
            <a:endParaRPr lang="es-CO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4997152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b="1" dirty="0" smtClean="0">
                <a:solidFill>
                  <a:srgbClr val="FF0000"/>
                </a:solidFill>
              </a:rPr>
              <a:t>Jer. 3:1,2</a:t>
            </a:r>
            <a:r>
              <a:rPr lang="es-CO" dirty="0" smtClean="0"/>
              <a:t>. Dicen: Si alguno dejare a su mujer, y yéndose ésta de él se juntare a </a:t>
            </a:r>
            <a:r>
              <a:rPr lang="es-CO" u="sng" dirty="0" smtClean="0"/>
              <a:t>otro hombre</a:t>
            </a:r>
            <a:r>
              <a:rPr lang="es-CO" dirty="0" smtClean="0"/>
              <a:t>, ¿volverá a ella más? ¿No será tal tierra del todo amancillada? </a:t>
            </a:r>
            <a:r>
              <a:rPr lang="es-CO" dirty="0" smtClean="0">
                <a:solidFill>
                  <a:srgbClr val="0070C0"/>
                </a:solidFill>
              </a:rPr>
              <a:t>Tú, pues, has fornicado con muchos amigos – o sea, dioses-</a:t>
            </a:r>
            <a:r>
              <a:rPr lang="es-CO" dirty="0" smtClean="0"/>
              <a:t>; mas ¡vuélvete a mí! dice Jehová. </a:t>
            </a:r>
          </a:p>
          <a:p>
            <a:pPr algn="ctr">
              <a:buNone/>
            </a:pPr>
            <a:endParaRPr lang="es-CO" b="1" baseline="30000" dirty="0" smtClean="0"/>
          </a:p>
          <a:p>
            <a:pPr algn="ctr">
              <a:buNone/>
            </a:pPr>
            <a:r>
              <a:rPr lang="es-CO" b="1" baseline="30000" dirty="0" smtClean="0"/>
              <a:t> </a:t>
            </a:r>
            <a:r>
              <a:rPr lang="es-CO" b="1" dirty="0" smtClean="0"/>
              <a:t> Alza tus ojos a las alturas, y ve en qué lugar no te hayas </a:t>
            </a:r>
            <a:r>
              <a:rPr lang="es-CO" b="1" dirty="0" smtClean="0">
                <a:solidFill>
                  <a:srgbClr val="0070C0"/>
                </a:solidFill>
              </a:rPr>
              <a:t>prostituido</a:t>
            </a:r>
            <a:r>
              <a:rPr lang="es-CO" b="1" dirty="0" smtClean="0"/>
              <a:t>. Junto a los caminos te sentabas para ellos como árabe en el desierto, y con tus </a:t>
            </a:r>
            <a:r>
              <a:rPr lang="es-CO" b="1" dirty="0" smtClean="0">
                <a:solidFill>
                  <a:srgbClr val="0070C0"/>
                </a:solidFill>
              </a:rPr>
              <a:t>fornicaciones </a:t>
            </a:r>
            <a:r>
              <a:rPr lang="es-CO" b="1" dirty="0" smtClean="0"/>
              <a:t>y con tu maldad has contaminado la tierra.</a:t>
            </a:r>
          </a:p>
          <a:p>
            <a:endParaRPr lang="es-CO" b="1" dirty="0" smtClean="0"/>
          </a:p>
        </p:txBody>
      </p:sp>
    </p:spTree>
    <p:extLst>
      <p:ext uri="{BB962C8B-B14F-4D97-AF65-F5344CB8AC3E}">
        <p14:creationId xmlns:p14="http://schemas.microsoft.com/office/powerpoint/2010/main" val="1829726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s-CO" b="1" dirty="0" smtClean="0"/>
              <a:t>    </a:t>
            </a:r>
            <a:r>
              <a:rPr lang="es-CO" sz="4000" b="1" dirty="0" smtClean="0"/>
              <a:t>Las alturas era el </a:t>
            </a:r>
            <a:r>
              <a:rPr lang="es-CO" sz="4000" dirty="0" smtClean="0"/>
              <a:t>escenario del adulterio espiritual de Judá: “</a:t>
            </a:r>
            <a:r>
              <a:rPr lang="es-CO" sz="4000" dirty="0" smtClean="0">
                <a:solidFill>
                  <a:srgbClr val="0070C0"/>
                </a:solidFill>
              </a:rPr>
              <a:t>sobre todo collado alto y debajo de todo árbol umbroso, corrías  tu, ho </a:t>
            </a:r>
            <a:r>
              <a:rPr lang="es-CO" sz="4000" u="sng" dirty="0" smtClean="0">
                <a:solidFill>
                  <a:srgbClr val="0070C0"/>
                </a:solidFill>
              </a:rPr>
              <a:t>ramera</a:t>
            </a:r>
            <a:r>
              <a:rPr lang="es-CO" sz="4000" dirty="0" smtClean="0">
                <a:solidFill>
                  <a:srgbClr val="0070C0"/>
                </a:solidFill>
              </a:rPr>
              <a:t>”</a:t>
            </a:r>
            <a:r>
              <a:rPr lang="es-CO" sz="4000" dirty="0" smtClean="0"/>
              <a:t> </a:t>
            </a:r>
            <a:r>
              <a:rPr lang="es-CO" sz="4000" dirty="0" smtClean="0">
                <a:solidFill>
                  <a:srgbClr val="FF0000"/>
                </a:solidFill>
              </a:rPr>
              <a:t>(Jer.2:20).</a:t>
            </a:r>
            <a:r>
              <a:rPr lang="es-CO" sz="4000" dirty="0" smtClean="0"/>
              <a:t> </a:t>
            </a:r>
          </a:p>
          <a:p>
            <a:pPr>
              <a:buNone/>
            </a:pPr>
            <a:r>
              <a:rPr lang="es-CO" sz="4000" dirty="0" smtClean="0"/>
              <a:t>     </a:t>
            </a:r>
          </a:p>
          <a:p>
            <a:pPr algn="ctr">
              <a:buNone/>
            </a:pPr>
            <a:r>
              <a:rPr lang="es-CO" sz="4000" dirty="0" smtClean="0"/>
              <a:t>      </a:t>
            </a:r>
            <a:r>
              <a:rPr lang="es-CO" sz="4000" b="1" dirty="0" smtClean="0"/>
              <a:t>Junto a los caminos. </a:t>
            </a:r>
            <a:r>
              <a:rPr lang="es-CO" sz="4000" dirty="0" smtClean="0">
                <a:solidFill>
                  <a:srgbClr val="0070C0"/>
                </a:solidFill>
              </a:rPr>
              <a:t>Como </a:t>
            </a:r>
            <a:r>
              <a:rPr lang="es-CO" sz="4000" u="sng" dirty="0" smtClean="0">
                <a:solidFill>
                  <a:srgbClr val="0070C0"/>
                </a:solidFill>
              </a:rPr>
              <a:t>prostituta</a:t>
            </a:r>
            <a:r>
              <a:rPr lang="es-CO" sz="4000" dirty="0" smtClean="0">
                <a:solidFill>
                  <a:srgbClr val="0070C0"/>
                </a:solidFill>
              </a:rPr>
              <a:t>, para seducir al que pasaba, como lo hizo Tamar para entrampar a su suegro Judá,</a:t>
            </a:r>
            <a:r>
              <a:rPr lang="es-CO" sz="4000" dirty="0" smtClean="0"/>
              <a:t> </a:t>
            </a:r>
            <a:r>
              <a:rPr lang="es-CO" sz="4000" dirty="0" smtClean="0">
                <a:solidFill>
                  <a:srgbClr val="FF0000"/>
                </a:solidFill>
              </a:rPr>
              <a:t>(Lea Gen. 38:13,14)</a:t>
            </a:r>
            <a:r>
              <a:rPr lang="es-CO" sz="40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08078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5410944" cy="201622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CO" dirty="0" smtClean="0"/>
              <a:t>    Y además de adorar dioses paganos, precisamente, lo que el “Esposo” le había dicho que no fuera a hacer, cuando la sacó de la esclavitud Egipcia: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3528" y="2564904"/>
            <a:ext cx="5616624" cy="4545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u="sng" dirty="0">
                <a:solidFill>
                  <a:srgbClr val="FF0000"/>
                </a:solidFill>
              </a:rPr>
              <a:t>“No te harás imagen</a:t>
            </a:r>
            <a:r>
              <a:rPr lang="es-CO" sz="2800" dirty="0">
                <a:solidFill>
                  <a:srgbClr val="FF0000"/>
                </a:solidFill>
              </a:rPr>
              <a:t>, ni ninguna semejanza de lo que esté arriba en el cielo, ni abajo en la tierra, ni en las aguas debajo de la tierra.</a:t>
            </a:r>
            <a:r>
              <a:rPr lang="es-CO" sz="2800" u="sng" dirty="0">
                <a:solidFill>
                  <a:srgbClr val="FF0000"/>
                </a:solidFill>
              </a:rPr>
              <a:t> No te inclinarás a ellas</a:t>
            </a:r>
            <a:r>
              <a:rPr lang="es-CO" sz="2800" dirty="0">
                <a:solidFill>
                  <a:srgbClr val="FF0000"/>
                </a:solidFill>
              </a:rPr>
              <a:t>, ni las </a:t>
            </a:r>
            <a:r>
              <a:rPr lang="es-CO" sz="2800" u="sng" dirty="0">
                <a:solidFill>
                  <a:srgbClr val="FF0000"/>
                </a:solidFill>
              </a:rPr>
              <a:t>honrarás</a:t>
            </a:r>
            <a:r>
              <a:rPr lang="es-CO" sz="2800" dirty="0">
                <a:solidFill>
                  <a:srgbClr val="FF0000"/>
                </a:solidFill>
              </a:rPr>
              <a:t>; porque yo soy Jehová tu Dios, fuerte, celoso, que visito la maldad de los padres sobre los hijos hasta la tercera y cuarta generación de los que me aborrecen”.</a:t>
            </a:r>
          </a:p>
        </p:txBody>
      </p:sp>
      <p:pic>
        <p:nvPicPr>
          <p:cNvPr id="1026" name="Picture 2" descr="http://t0.gstatic.com/images?q=tbn:ANd9GcQWW76NSBdoYIGrYBW6PIzcGSFgeH9MqoYNn16o7_m8h5KyCW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3140968"/>
            <a:ext cx="2664296" cy="3227438"/>
          </a:xfrm>
          <a:prstGeom prst="rect">
            <a:avLst/>
          </a:prstGeom>
          <a:noFill/>
        </p:spPr>
      </p:pic>
      <p:pic>
        <p:nvPicPr>
          <p:cNvPr id="1028" name="Picture 4" descr="http://t1.gstatic.com/images?q=tbn:ANd9GcTC7rEl0kEtL057IP8sh6E5Ksn4ShU5yP8P7csN6m1O80fJK2qz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404664"/>
            <a:ext cx="2808312" cy="26642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62806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s-CO" dirty="0" smtClean="0">
                <a:latin typeface="Agency FB" pitchFamily="34" charset="0"/>
              </a:rPr>
              <a:t>¿Qué hizo Cristo para llamar la atención de su esposa nuevamente en el A. testamento?</a:t>
            </a:r>
            <a:endParaRPr lang="es-CO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00200"/>
            <a:ext cx="4788024" cy="492514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    Eze.16:8-63;</a:t>
            </a:r>
            <a:r>
              <a:rPr lang="es-CO" dirty="0" smtClean="0"/>
              <a:t> Y pasé yo </a:t>
            </a:r>
            <a:r>
              <a:rPr lang="es-CO" u="sng" dirty="0" smtClean="0">
                <a:solidFill>
                  <a:srgbClr val="0070C0"/>
                </a:solidFill>
              </a:rPr>
              <a:t>otra vez</a:t>
            </a:r>
            <a:r>
              <a:rPr lang="es-CO" dirty="0" smtClean="0"/>
              <a:t> junto a ti, y te miré, y he aquí que tu tiempo era tiempo de amores; y </a:t>
            </a:r>
            <a:r>
              <a:rPr lang="es-CO" u="sng" dirty="0" smtClean="0">
                <a:solidFill>
                  <a:srgbClr val="0070C0"/>
                </a:solidFill>
              </a:rPr>
              <a:t>extendí mi manto sobre ti</a:t>
            </a:r>
            <a:r>
              <a:rPr lang="es-CO" dirty="0" smtClean="0"/>
              <a:t>, y </a:t>
            </a:r>
            <a:r>
              <a:rPr lang="es-CO" dirty="0" smtClean="0">
                <a:solidFill>
                  <a:srgbClr val="0070C0"/>
                </a:solidFill>
              </a:rPr>
              <a:t>cubrí tu desnudez</a:t>
            </a:r>
            <a:r>
              <a:rPr lang="es-CO" dirty="0" smtClean="0"/>
              <a:t>; y te di juramento y entré en pacto contigo, dice Jehová el Señor, y fuiste mía. </a:t>
            </a:r>
          </a:p>
        </p:txBody>
      </p:sp>
      <p:pic>
        <p:nvPicPr>
          <p:cNvPr id="17410" name="Picture 2" descr="http://t3.gstatic.com/images?q=tbn:ANd9GcQibbp4H33lq-wVOuAuW3USb6Cf2t3HYydrI9FeqcnbKR47rdX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4149080"/>
            <a:ext cx="2016224" cy="2304256"/>
          </a:xfrm>
          <a:prstGeom prst="rect">
            <a:avLst/>
          </a:prstGeom>
          <a:noFill/>
        </p:spPr>
      </p:pic>
      <p:pic>
        <p:nvPicPr>
          <p:cNvPr id="17412" name="Picture 4" descr="http://t3.gstatic.com/images?q=tbn:ANd9GcRNh7IFXzCrFUhGUOnbbg4mY0K6Pl_zz5o95jMe8mnZEJ6YfCy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700808"/>
            <a:ext cx="1933575" cy="23622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732240" y="1556792"/>
            <a:ext cx="241176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dirty="0">
                <a:solidFill>
                  <a:prstClr val="black"/>
                </a:solidFill>
              </a:rPr>
              <a:t>“He visto la aflicción de mi pueblo….he oído el clamor que le arrancan sus opresores, pues conozco sus angustias </a:t>
            </a:r>
            <a:r>
              <a:rPr lang="es-CO" sz="2000" dirty="0">
                <a:solidFill>
                  <a:srgbClr val="FF0000"/>
                </a:solidFill>
              </a:rPr>
              <a:t>(Exo.3:7,8).</a:t>
            </a:r>
          </a:p>
          <a:p>
            <a:pPr algn="ctr"/>
            <a:endParaRPr lang="es-CO" sz="2000" dirty="0">
              <a:solidFill>
                <a:prstClr val="black"/>
              </a:solidFill>
            </a:endParaRPr>
          </a:p>
          <a:p>
            <a:pPr algn="ctr"/>
            <a:r>
              <a:rPr lang="es-CO" sz="2000" dirty="0">
                <a:solidFill>
                  <a:prstClr val="black"/>
                </a:solidFill>
              </a:rPr>
              <a:t>Tanto amaba Cristo a su esposa que cuando se prostituyó otra ves </a:t>
            </a:r>
            <a:r>
              <a:rPr lang="es-CO" sz="2000" u="sng" dirty="0">
                <a:solidFill>
                  <a:srgbClr val="0070C0"/>
                </a:solidFill>
              </a:rPr>
              <a:t>extendí mi manto sobre ti</a:t>
            </a:r>
            <a:r>
              <a:rPr lang="es-CO" sz="2000" dirty="0">
                <a:solidFill>
                  <a:prstClr val="black"/>
                </a:solidFill>
              </a:rPr>
              <a:t>, y </a:t>
            </a:r>
            <a:r>
              <a:rPr lang="es-CO" sz="2000" dirty="0">
                <a:solidFill>
                  <a:srgbClr val="0070C0"/>
                </a:solidFill>
              </a:rPr>
              <a:t>cubrí tu desnudez” dice Él.</a:t>
            </a:r>
            <a:endParaRPr lang="es-CO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405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build="p"/>
      <p:bldP spid="7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404664"/>
            <a:ext cx="5472608" cy="61206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b="1" baseline="30000" dirty="0" smtClean="0"/>
              <a:t>      9 </a:t>
            </a:r>
            <a:r>
              <a:rPr lang="es-CO" b="1" dirty="0" smtClean="0"/>
              <a:t>Te lavé con agua, y lavé tus sangres de encima de ti, y te ungí con aceite;  </a:t>
            </a:r>
            <a:r>
              <a:rPr lang="es-CO" b="1" baseline="30000" dirty="0" smtClean="0"/>
              <a:t>10 </a:t>
            </a:r>
            <a:r>
              <a:rPr lang="es-CO" b="1" dirty="0" smtClean="0"/>
              <a:t>y te vestí de bordado, te calcé de tejón, te ceñí de lino y te cubrí de seda.</a:t>
            </a:r>
          </a:p>
          <a:p>
            <a:pPr algn="ctr">
              <a:buNone/>
            </a:pPr>
            <a:r>
              <a:rPr lang="es-CO" b="1" dirty="0" smtClean="0"/>
              <a:t> </a:t>
            </a:r>
            <a:r>
              <a:rPr lang="es-CO" b="1" baseline="30000" dirty="0" smtClean="0"/>
              <a:t>11 </a:t>
            </a:r>
            <a:r>
              <a:rPr lang="es-CO" b="1" dirty="0" smtClean="0"/>
              <a:t>Te atavié con adornos, y puse brazaletes en tus brazos y collar a tu cuello.  </a:t>
            </a:r>
            <a:r>
              <a:rPr lang="es-CO" b="1" baseline="30000" dirty="0" smtClean="0"/>
              <a:t>12 </a:t>
            </a:r>
            <a:r>
              <a:rPr lang="es-CO" b="1" dirty="0" smtClean="0"/>
              <a:t>Puse joyas en tu nariz, y zarcillos en tus orejas, y una hermosa diadema en tu cabeza. </a:t>
            </a:r>
          </a:p>
        </p:txBody>
      </p:sp>
      <p:pic>
        <p:nvPicPr>
          <p:cNvPr id="1026" name="Picture 2" descr="http://t1.gstatic.com/images?q=tbn:ANd9GcQhUVvwVFN8x28JdBNcOfW76qryTjSVN2DH1FJjZksl_M94-v_8O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3933056"/>
            <a:ext cx="3096344" cy="2651746"/>
          </a:xfrm>
          <a:prstGeom prst="rect">
            <a:avLst/>
          </a:prstGeom>
          <a:noFill/>
        </p:spPr>
      </p:pic>
      <p:pic>
        <p:nvPicPr>
          <p:cNvPr id="1028" name="Picture 4" descr="http://t0.gstatic.com/images?q=tbn:ANd9GcSVoNcFNIlamkLnxZNQ9cqWONw9RaLVuDoUJSyQBYbVyc_BTZt5Y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404664"/>
            <a:ext cx="2952328" cy="2088232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796136" y="2420888"/>
            <a:ext cx="30963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FF0000"/>
                </a:solidFill>
              </a:rPr>
              <a:t>Sus pecados fueron perdonados en el mar.</a:t>
            </a:r>
          </a:p>
          <a:p>
            <a:pPr algn="ctr"/>
            <a:endParaRPr lang="es-CO" sz="2000" b="1" dirty="0">
              <a:solidFill>
                <a:prstClr val="black"/>
              </a:solidFill>
            </a:endParaRPr>
          </a:p>
          <a:p>
            <a:pPr algn="ctr"/>
            <a:r>
              <a:rPr lang="es-CO" sz="2000" b="1" dirty="0">
                <a:solidFill>
                  <a:prstClr val="black"/>
                </a:solidFill>
              </a:rPr>
              <a:t>¿Porqué lo hizo? </a:t>
            </a:r>
            <a:endParaRPr lang="es-CO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020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332656"/>
            <a:ext cx="5400600" cy="6192688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s-CO" b="1" baseline="30000" dirty="0" smtClean="0"/>
              <a:t>     13 </a:t>
            </a:r>
            <a:r>
              <a:rPr lang="es-CO" b="1" dirty="0" smtClean="0"/>
              <a:t>Estabas adornada con oro y plata, y tu vestido era de lino fino, de seda y recamado. Flor de harina, miel y aceite fueron tu alimento. Eras cada día más hermosa y tenías el esplendor de una reina. </a:t>
            </a:r>
          </a:p>
          <a:p>
            <a:pPr>
              <a:buNone/>
            </a:pPr>
            <a:r>
              <a:rPr lang="es-CO" b="1" baseline="30000" dirty="0" smtClean="0"/>
              <a:t>    </a:t>
            </a:r>
          </a:p>
          <a:p>
            <a:pPr algn="ctr">
              <a:buNone/>
            </a:pPr>
            <a:r>
              <a:rPr lang="es-CO" b="1" baseline="30000" dirty="0" smtClean="0"/>
              <a:t> 14 </a:t>
            </a:r>
            <a:r>
              <a:rPr lang="es-CO" b="1" dirty="0" smtClean="0"/>
              <a:t>Se divulgó tu fama por las naciones a causa de tu belleza, aún más resaltada por las galas que yo puse en ti -oráculo del Señor Yahveh</a:t>
            </a:r>
            <a:endParaRPr lang="es-CO" dirty="0"/>
          </a:p>
        </p:txBody>
      </p:sp>
      <p:pic>
        <p:nvPicPr>
          <p:cNvPr id="16386" name="Picture 2" descr="http://t1.gstatic.com/images?q=tbn:ANd9GcT7FbYp8ljQ4N5fj2Y6giMhhLh7eZXuwESGK73WfIkueh-8YX3p9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3573016"/>
            <a:ext cx="2664296" cy="2880320"/>
          </a:xfrm>
          <a:prstGeom prst="rect">
            <a:avLst/>
          </a:prstGeom>
          <a:noFill/>
        </p:spPr>
      </p:pic>
      <p:pic>
        <p:nvPicPr>
          <p:cNvPr id="16390" name="Picture 6" descr="http://t1.gstatic.com/images?q=tbn:ANd9GcSvsGKIvG_7J8gamLedMmDW1oeFUDrlSB9LvG9rCZN7wfE46EHmR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260648"/>
            <a:ext cx="2664296" cy="30963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15428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es-CO" sz="3200" dirty="0" smtClean="0"/>
              <a:t>A pesar de todas estas atenciones, ¿Qué hizo la esposa que Cristo utiliza como símbolo?</a:t>
            </a:r>
            <a:endParaRPr lang="es-CO" sz="32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600200"/>
            <a:ext cx="5544616" cy="4853136"/>
          </a:xfrm>
          <a:solidFill>
            <a:srgbClr val="FFC000"/>
          </a:solidFill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s-CO" b="1" baseline="30000" dirty="0" smtClean="0"/>
              <a:t>   15 </a:t>
            </a:r>
            <a:r>
              <a:rPr lang="es-CO" b="1" dirty="0" smtClean="0"/>
              <a:t>Pero confiaste en tu hermosura, y te prostituiste a causa de tu renombre, y derramaste tus fornicaciones a cuantos pasaron; suya eras.</a:t>
            </a:r>
            <a:r>
              <a:rPr lang="es-CO" b="1" baseline="30000" dirty="0" smtClean="0"/>
              <a:t>16 </a:t>
            </a:r>
            <a:r>
              <a:rPr lang="es-CO" b="1" dirty="0" smtClean="0"/>
              <a:t>Y tomaste de tus vestidos, y te hiciste diversos lugares altos, y fornicaste sobre ellos; cosa semejante nunca había sucedido, ni sucederá más. </a:t>
            </a:r>
          </a:p>
          <a:p>
            <a:endParaRPr lang="es-CO" b="1" baseline="30000" dirty="0" smtClean="0"/>
          </a:p>
          <a:p>
            <a:endParaRPr lang="es-CO" dirty="0"/>
          </a:p>
        </p:txBody>
      </p:sp>
      <p:pic>
        <p:nvPicPr>
          <p:cNvPr id="15362" name="Picture 2" descr="http://t2.gstatic.com/images?q=tbn:ANd9GcQ0xsJOIJtiXiLxa0yYgEyLaArlgZn2kWxjycVTVFhQ5o_CBRViH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2348880"/>
            <a:ext cx="2682999" cy="35040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78737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260648"/>
            <a:ext cx="5436096" cy="3312368"/>
          </a:xfrm>
          <a:solidFill>
            <a:srgbClr val="FFFF00"/>
          </a:solidFill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es-CO" b="1" baseline="30000" dirty="0" smtClean="0"/>
              <a:t>    </a:t>
            </a:r>
            <a:r>
              <a:rPr lang="es-CO" sz="3600" b="1" baseline="30000" dirty="0" smtClean="0"/>
              <a:t> 17 </a:t>
            </a:r>
            <a:r>
              <a:rPr lang="es-CO" sz="3600" b="1" dirty="0" smtClean="0"/>
              <a:t>Tomaste asimismo tus hermosas alhajas de oro y de plata que yo te había dado, y te hiciste imágenes de hombre y fornicaste con ellas; </a:t>
            </a:r>
            <a:r>
              <a:rPr lang="es-CO" sz="3600" b="1" baseline="30000" dirty="0" smtClean="0"/>
              <a:t>18 </a:t>
            </a:r>
            <a:r>
              <a:rPr lang="es-CO" sz="3600" b="1" dirty="0" smtClean="0"/>
              <a:t>y tomaste tus vestidos de diversos colores y las cubriste; y mi aceite y mi incienso pusiste delante de ellas.</a:t>
            </a:r>
          </a:p>
          <a:p>
            <a:endParaRPr lang="es-CO" b="1" baseline="30000" dirty="0" smtClean="0"/>
          </a:p>
          <a:p>
            <a:endParaRPr lang="es-CO" dirty="0"/>
          </a:p>
        </p:txBody>
      </p:sp>
      <p:sp>
        <p:nvSpPr>
          <p:cNvPr id="56322" name="AutoShape 2" descr="data:image/jpeg;base64,/9j/4AAQSkZJRgABAQAAAQABAAD/2wCEAAkGBhQSERUUExQWFRUVGB4YGBcYGBgcIBwXGhcaGhoYGBgYHCYeGBwjHBgXHy8gIycpLCwsGB8xNTAqNSYrLCkBCQoKDgwOGg8PGiwiHSUsLCwsLC8sLCwsLCwsLCwsLCwsLCwsLCwsLCwpLCwsLCwsLCwsLCwsLCwsLCwsLCkpLP/AABEIAL0BCgMBIgACEQEDEQH/xAAbAAACAwEBAQAAAAAAAAAAAAAEBQIDBgEHAP/EAD0QAAECBAUBBgQEBQMEAwAAAAECEQADITEEBRJBUWEGEyJxgZEyobHwFELB0QcjYuHxFVJyJIKSohYzwv/EABkBAAMBAQEAAAAAAAAAAAAAAAECAwQABf/EACgRAAICAgIBBQACAgMAAAAAAAABAhEDIRIxQQQTIlFhMpGB0RRCcf/aAAwDAQACEQMRAD8A8oTNVyfeL5Z6xRLFTEiPOM8menGNInNGlVCCNiI0WB7WkICZqBMIsp2LdTWot91zqX3FOYihVWJ+nyhbsZxRtE5vhpgGsBJVUglVPVqw0ORIAcgNs1j7xmexmAlzp3jSCEh21AAlxtdVHpHok/CgjYV4iTyxi6YPabWmZ5eUDUQABToKO1WgefgEJCm0pJsprffSHuMSQo8OA9aQLKwyJpfUAejF+Wh5Si42IlKMqMauZoJSrSeTf2gKYpINgfTeNNn+QB0mW7quD53++kIsxy9cpWlTEjg0YwkZJ9Ghp+RROBJ2ihYOwguYqK5hiyZNxBvFyI4QYsSTaNBlmSoISpTmxIcCj8RzlQvFGYU4jjmHGMyopUR1pTaApuEItHLIgvE0CazzHCqJmSeI+UmG5CcDhXEDEwI4sQbO4o43WOAGKysixjqEm8ETRJIeJBPWI95eOyUmOBSPlPzEQg8xYJQ3Len1jq0JH5vkY6zqRWUK/wAR8gHr7xJUy2kH1jqY6zlFFqZJPPvEjLIu/uDH0ueAIhMWSb/SFsNJElyi1zHyENEkynao8yYNkyAzkjyr/eOujqQNh8MtVRbkxf8AhF8j5wbhZqEmjWrT9Ymccnn5CByZ3FCVSLtERM5jaZZgO8lKCEDSeKPSylEfIPGdzfKu6KmLEKYJ6EAhj5H5RJZE3Rq4NKxclT0izT0jkpLxbpbn0hjkmxx2QwSziBMSKIq5txf1j0QTCwf948kwmOXLUFodKgb+XO0arK+3BUSJiUgsWIJAKtgdROn34iE4Nuxkx5l+LXr0gkgqKlEitAKeTnck26xdNWxbSCbvX73gfDYhSkuoMS5CieSKUoXPvSOIBKvjIYb9XbjaEOZCbi1K03DpdquD18vK7QHMwyAgOwKmSHNruRww1H0i+cjQo+Mjwvfzf94VyJE1YCmDjwoBCbUr0Jb0YQYo5uyGLypCkukaQLEU/wDWBFZLLTQ6n5sfb72htLwZZlX5p53EU4qUmjl+rPV4e2DQDKyyW9NX19IuxmbhHhSku12ZoJlSSkUIby+6RTiMvE1JslWyjT0P7wbBQiVjibknrFasXZ6iKlpYlMVzIpSByaNR2fyOTindakqpsNzUs1R6wLmnZlcp9STpFjt7wnw85ST4VN0hrNxqtDg3DH74iDjNS09F4yjJbRn5wr6wMswdiGeB1I5jVEyS7B1CLpcd0VpBKJRFWuKUgtipA02UyiOv7H9Y4/Bi5JdRu5jqcHvHWAGd4mtDB/lBQk8fKHeAyFPdlcwAkjwjjqRz0NISU1HsaMG2ZZSz5RHX0jQYtAWCmnhFG4H6QvOGa7QynZ0sbQEFRfhsOqYoJSOj2A6k7CCZcoOGQ+9f7XjplqANCHjnICi/IwRkktCCVTdSm/IzX5NT/aDZkrDy5ClpTrUzAqJqrbwg0FXbpeM2Zh32iS5rhtiXPpCcW+2PaXSGGV4VK0FSpiU6SzEgPR96cxNWAQ9v/aEa0RcMcsU1GlIrRFuhxgM7Xh37s1Lgg1HALdICxuJVOVrmK1KNz92iBS8Sl4dzSJcUnZpTbVHEED1pEhiGZqwwwuXgFyLWvePpi0ahbj0vCclZZKkKZ1a2MVisMsRJS2/9hAaZf+YdMnJUzY9lsxP4YpUCrSphR2BDsej6vnBf4rRtQ+G5uDQPtQq9oZdhOzqvwZmFIPeKKhUglIoPmCRFXafCJEolQszHUC4IFQ3pXyjFLIudF4QTiK8ajvZqNLEJeuzt82p6wdJwKrkPT58iv1hhl2TqRLQBRhX/AJEAq+Zb0h1kq0mUpR+JqdHics9dBeJUZnuCBarW3gQydjQu8bKWElyo09LwNiNAFA8L/wAj8B7JlZko/dYTZusmgsb/ALR6RIQlaCAmo3e3paFmYLKQUn/HV+aH2h16jfQViPLZ2GPH391gXuqxvszy8qkjxlSgFKJKiWUkmjNuAa35jKT5dbGNmPIpkJ4+IssXaLF49w3vF02QYDUmKqmR2ioriQVSCEYJRFEu8Wzcqte3G/6w1oWmDy5JUzBy4H/lT6t7xu8N2XR3KUrWp2q1nNeLCEWV5cgS1urxswBoKF79bRpctzLXLDnxCh6tZXqG9XhGlLsLk4q0ZbNMhEqchIW+qgJHNPr9YDXJIp9K/MUhln2OMxdQAE+fnc9RxDfsulJkeJKakkeHYkj1tHIEnStgPZfBJKlKNFBgmnL/ADt6Ew3nIUlygAuGI5rc7b8wwk4ZJdIDJN2pFWIaUirEKFL3/aMmXUzRilcTKKy7u1KUpJINASCHdz9iIzMNLCUzFyyhxZy9HFHu4Y7Xh5MllZlgsAVpJc7JH1rxCztTjErUEpqkPXr06Q8W2znQsGNAQdKWJ3c29bxCTnBAcsSK2Ht9Yo1na0QThVKdh93i1LyJvwfZhjxNmatIFAGSGHtFbBqCrWf5xZOwWlmd4hLVYAOd/KHVVoR97K8NhStTAOb8W39omrAl7j5wfgJNSo0Nwf7xBcmprHctncVRFMt67QVKlgQElVS1v3i2QnrAkPBjBKlqZgSGUTyABfyEDLSFpJCWZnchwxrQnxC20FHEqEnSCUgklXWwDngOS39XlAs9Cjpq7gAV9h0azdIkjTWgTSxpV9m8vSLZiCkB28ngs4UISSfE1vOwdq8UhdMmuTRhDp2SapbNXk/8RsRIlolBMtSJYADggsNnBHu0UY3temdOlmZLUmW4K0A6vC7kJcC8ZZc1tmiU5XiFrD6Qjwxu6OU2uj2vJs8w+JKu7WCoV0sQpvIja1IokDQF6qAFRfpqI/SPIstzJUiaibLPiQX6Hl+hFI9DXiFYhKUBYAUjWpqmqjpHkKv1jDlwcHrovCfLsh/8mSt0pB1JN6MoV9QYpnZ6QOTAvZXK/wCcokApRRlVd3DkeQPrGrnZYhVUhIpZgAwDfpAkoxkVUl5A8hxhMpRJAd97vYf5gPF5trWvWg6gWADu7EFwfhuL8xVjklM9CEHSDVTdHf3Ab1EXaCp2qWYmjkXDndhboYCirsDdbRmMfjJmtWg6EqLFIrRyRfeu36QvEsiNXj8tLOZVBu4gH8Agmyx5MY2QkktGWdsUIkkh6W6RWuQg1IBPr+l4dHJAagn1A/ePv9JL054EPzQqQq7oEeXEQSXNobzclULEN99IqXl7D4g/30jlJAdi9Evo0fTElLkPbYs4NxtTpBn4c7/WB8VKOk9PvjpHWChQpZUoJe5ZyeWFT6xoJMpcuUAmYGFKM/XaEKJXiSXck1pzZoJxs4gM7E/SHf4K19jzK84UpQQVEkngVPFOjw7xB8BSo3DGv35+kYLLcxMmYFpqQ7O7VDWiSu009y633ZhfzFWiU8UpPQ0ZKKGuNzASmALkVS3yJ9fpC3B48BWtgoiwVWvPWFuKxK1VLP8Ae0UpcCmwiyhoDlsOxuYKWpiH02ADXizDztt26fpAuGQKO7kXP0iE+a6mBLD5+Rg8V0jm2thU6YxdzW8Qky2UD0p5+0VrUQGu28WyQSwAJJLACDVIVbGGCkFiSTyxH6/tEPwp6+0OpOH7pIKkgkNQmgfgC56wKoqe594ipW9FWtGeRF0gOXIOl6n1rVoslprFolaTf6xeTJQQRj8ySpI00SEadLWYn3u8LZWL0kjZ3HQ9D92i+bLKhA68OQa2b5wsYxSopJytNB0+frSRZg/O9G67QOnD6QxALsfcAtyIn3iyGA9Ruw9Gj44ebMDgE6Q58hu214Xoe/IB3ZLJIuR9YqxivEW6t5PSCESvEKm4LdXiE+UStwL1aKLsiy3C5fNUgKCFEFwCBSkP/wDTp/c4dcpKtcvUCBUuFagWG1SLwrw84qRv4XYOaGhdI5/vBAkiZ4UKKSRYmhPQ393iM3ZWK0anAYteszO6UhXwTkCrKoQtPNyGv7vDuSrVa5680qNvWPL1pmJ+LV5u/wA/IRyXOU9z7/e8ReFPyV5tG+Sj/qAQQU6SlwQWJO/RxDCTJCUsS5NSqgBUa7GlCABw0ecKlEICwo/53iiWSdzWB7N+TnkPTVTGpqFWs9f/ABd/KKpsuWBqKkN1I/z6xglSNIClqIBskMVEfQDzgWcAUEsxqANgNO53JP0grEn5EcmejyBLWykhJeoIIY+0T/D8IPvGX7B5mUSp9Na6FDmllXat/rB0ztGuaPCQl0lRajMWIsWVWkTljfJoeM9JjmZNSB4mHQt9BCadmIJZNPQE+cJBLX4m00BJOok+2kOa7xHuyWGsag7+Fq/7XPkK284eOJLyLLI2N1JKgf5ih18PzpA+Fwq1ElagZYoSU19GNPOB5RWtICCpz0G12ahFNouxeZpkSAFlylTnbUSPhG9oen0id+TNzlhI8JsaV4P3SPpOGK/ET4Tvc71inMV6iSzVdq0cW9IllS3YEEuCLmh2jRWrEvZYZYSaB6bwDNVUnrGrndnBKS6phUCK6XNSxAcpaz1sSIWYnLJaApQUSyQUJLOSVEVI2bSbC9g1VjJBasRldIgAfvrBAw53BvB87BaEgu+qoArSjH6+zRTkkKoNgspavCDdw3lxD+XkafCVsCSaBgKX84VYRRlkLIqTR+m/m5hhMzAu2wDDzavz+kTk96Hp0BzcOm43J/Rg0F4KSJVSPFt0H7kRPL8O41KFrDnr5BovSnUyQHKyS7gUS9Q9IWUvA8IbsjNxKlAk21AP1Z2rFImDj5D94uzfEOpCEeFCWoPM/EoVKiDWkALSoEhxTygwqgSTK5bknl4vUkA1i3LdImp7yiXr0odvNo0pyBGJlLXh0FM2UxXKBJ1INlIGxcEEA/3M5U6EhH42Zli1Benn6CKkq0qqKj5bQ1yXCTTMMzuyQgFzYVBBD3CmO1oFzGSFL8NNvvm/yhFLdFnHVoGVMezwywvdd0rUtSZhGlJehUfykDY29/SiVjgkKlpA1LGlJY3JDk/4ipOTUBV8aWIqabFJ8r+8CVedDRTvWwmblKlyEqlgaUPrVQF3d6lyplAADjkx2fkQXhhMlEKU3jfwl3IKU1qzVcAVvCwYGelelZMmWVAkqLFhVwDUFuRxGkymdhEhQZaEH4V6z8QuV8uTc0GwTeBJNK0xOdyqjOYHL5mkEoUxcglJIt5c/OOrwag3gXT+k/tGvXmuGKgnWouaOogdGKgRBRKN5c2v9SfJwTtCvK/KOqjAKlTAQWmcfCfa0EBM5QSnuSamolFy7XIFbelY0uYTkJISpE5O4dW3Q6aiKEY6WLS1nrrp1/LHe4/oPDyJZi5zgpkMwsZSiOHZhAc7CTVGqV+iFD9I0yMdLWX0rH/eP2HEA5qt1pRLSsE2AUS5ajEDYCDGb+hXFCaXlkwWlTP/AAX+0EzsonmUR3UwaSSxQoGoZ6+Q9zDdGRTZE6WJhUslOpSasAyqa3LlwLAN1vBkuWlSi8sAJSVXrpFKNvBeQCj9mG72dhiApJS70VR9jarRGXjiAwc6klJ5LsQ3qE26xd2lrMlnkc/1GJfhElCWoSB5vt79IvapNiKMm2l4LJMudLlkrRM0qLalPQ1oxDh7+kWJwSzpmeKqikkmmobc7piUifiVqTJUlZQ/iGixPNHd/rGy7KdnEYmUUzEqR3ZSUkUuVAukhzUGtCx6CJyk0NGl30YvMZXdS0+IiY5dLkMOG535g7D5AJuFM1SiXUgIRUqL6gpT2CfAugqSgPQB9wr+H8ibMIVNXYEAaLOzW8Tp3YRzE9mFStCJcubPloMxIBZwzGmkDwupZB5KukBZKWuxZqMnS6PM5+EUyqEaaEV+e+8TyZCUoUpSiCNhuzkAeZbyjdYf+Gc1XiMxMol2lnUonSKgqBo9LOz9IyWYSSlS3Tp1OQD7P1sS+7vDc7VBikwdGcTAVy5qnDOEF2B+Jndz8RNa0juMTMXKE0kAKJ0gMPCOg+EVbeF+KUDNCyS7AqZtnHA/KAGhjiJyTcFSWZOwYH6w01VNBwfK0xfJSCoOVM3O78l2EMMa8oSkTElJAJ1bEKU6f1hT+J0LNHTsCYbYcTMatKFkpRS1GAck/WBL7fQ0a/iuy2fhz3XeEBkli2wVZ6Ncdb7PAqJgUyUq1KJsLsWNve3WG+biRJOkElJDKJYglnDsxKnYu/6iMpglFM1KmISkuSN07gHqCR6wuP5qxsjcGjS4bBCWrWtRCWfu0lyoXu5CR1J8oEx+OK1eD+XLIYB7DUFEElybP7CJ4fPw7JS6PzJUT4iwBJV5gECwaKFTBwLUalXv7OI5Jp/JHP5L4hEnFa9aiwLghwxIBanoxiuaxJNKnmKpoNCN4PlyksHCnbYf2hqElJr4gs1XiPnGp7M5uZMyXNSWYaVhndP5kkexB8vKMimaN412QSEhAJlupVfT6f5hc+kLh3o3mX4rC4yaCSQsJJ0upO4dQ0kOQCXuGeJ4z+HeCVqK1TXewUgG/hYaK3+cZpGcCWoKSgFaKAsw0KBC0uKsxI9Yj/8AKiqcC50hGkKUWJLOAryUVAEEu43aEwOLaTR2bHlj8ot1RqOznYuRIIV8Z8aQVJluAFG5CQSWF+phV2i/h4Q8yQt3c6VO+50gi+wDja8M+zOdpKDMmFk94oav9qlBLav6FjSdWyhwYaqzcTJxlpIpLUqhuQpI+X/66w2SCiSx5ZXaZ4bmWWzVy1zdQKZekaSqocGoc1AYhhWloHybBzVpJSCUpLizW6mp6dY9B7N5ClSVLW5UFKQ1G+Ni9K1FukaiXlEoSgDLQUXYgNStA1TEffpcUanjSnyPFMwwixMCVKcs9Oh/LZ/lGkk5ihP8kkBKQEBSnLqFSCX0gOwqC8bHM8mwqwCJSUTG8KkJFCRuBQ+vG0Z/G9g5glhCSlSrlyxNquaX1e/SF91SpMdRq2K8ZilqIQxLBglyQzMGFhQbCKcSoBQVdCPCpuS4JHITQebwxzpKcOnu0K1TVU18DcjgAbxnZeLbUgfCU6R+hJ+7wVvaLLUaZtsD2AmTWZcpIUnWD8XhNAoNQgmgr9YuwfY1cnFB5iJhlDUopSRtpYPwTX1ES7MdoEDDS5ZWBMk2egUgqB0g2cGwLWjRZ3m3ddzOQkzCE/zEgEEpVU6UmpPjUNN3inFUec5yUqZkMZkGLnYpS0aZaKDWoVIYflueNvPeGknsilKH77XrSzkMKlyQxO/+YK7Y9qZaZak4ZaCSD43NDwHFaWNn5jyGXnS0KIPjSaMp6dU1oYX2pPRVTtWbjH/wxlrmIVMxSEpHxAAAnyKlMPYxTmGJy7BDRIlJxEwWUpRWkEbkk6TzQe0YTtHigsyVJAAKNgBUKNxzs8X4mYpUplMCoBuGAcU29IqoOlbBGnJhiO1mKKlnvVeL8uohPQBAokDoI0nZLtJoUTNP8uayZiyVUNfETxUgtzQUjzLETFJZJLEb3d+IPy3HKUNJsD9vFJ4lVoEMkZPgey5OdU4KKhVBW4NCdISw6DUG8hGoxmNQgpRZSlOnoWurgEkIflYjynsLiiqey1qEtAKiEk2BASlI2KlFIcVq0N+0GJnfiCkqqoJSlLhj4QSkt8QdRaIJcewZIfKjU5zmp7xBSTSg03OshLBtxVuoEecduMYJszVqSdJUgs1AhTJBGzJaPpnbGdLUlRGpUt2ct46sVUqxJU1Hd/PH4vHKUVrNSoVJ6D1ikINuxb4oDNQpT0Y+9f1juXZiyhqPhAqK1pSgvWBJU46FJ6frX6xPLJCZk2Wlb6StIUwcsVAFurPG1pNbMUZuLTQ4nZbMxBCkp8SyQAacEXsGNzD1GQYmRKfQfhZagQWD2DF2jUZlh5MlpkqWlEpSEoTpHwrSliFcksCFXU5jO552pCJksJUfhIVxfj3rHn85T0lo9VcYNSfb7LuzGD70qQpIWKLrazcHpBuTZbJAmrKQ5UtKBwQbDj02jPSccUoUqQss1atv8JY1d7RPC4iYZa0S1AeILAUWcAsUvt+WtLXEJwk29l5TVCzNpSZcwlPLm1CDVvcw3yzL1TUqKdIZn1H1DC+20DZpghMk95LGoJoqoJC3qkkXNfnA+R41ZQtBGsqYDctavS3vF3bj+ohqM68PoLxWHCF6VXvQuCDYgxEKP28Wqy5bayGCQwFjc7cVtHUooLex/aOjVE8id7D8lyxALlqe/qYeKnhILMA237wnwqjYXMWTCaJBq5J9qP6xnybey+JKg3Ey3BIP7GBJKVTZqZctJUsmiRwAa1pS/pBqaI9ICy/BGZiJIbUFkjS/5E0JI4JGkB6sviDgjykV9VJQxjfFYtQRNwpVIllSysAGbNWBpSlKEBCUuogfUECBZOdYnBrkpnylDvP5aZh062VutJKgaPwepaN3gsnRIKe6RLl+OulKQ4WCKkBzfeMX/GfGsjDgUOpa3sxSEMHuKkn29PTyY+XZ4cJ1pI1uEIlnQTUqc8Emp2AqVcR9nuOUiXRQAS7Pxe8Z3J8apeEkziorfUly35Vm/wD2sB/xirPs0/lL3Nh67x4TT5Ue5jipRUzPZFmUxeIUoqWQQVFiQx2LO1IOnYpah/8AZMS5qyh9WhBlUwpnIIBNfEB/tY6vlX2h3iJwUsAOgy0l2DhRboQUkt13NI0TW9HQfdiXMVhipajQB1lySGoPKE+W47XNUA4FwPk3t+sFZjPWppKA6wh19DQmuzEhPUwkypZlTQtaFFNQ7EitHexDxqxw+LZjy5vkl4NchdHFwbuzRqMv7RLnKaYUpOgPYamI6ACw329slJmDSCDQ7A/X1hlg80lpxCUoqko0lTMSogOQ/BDAbgdYhJPoq0uzT9oOxcufKM2UrSo+JlfDyX0AqB6s3IF48tXl6goAMx1OHsU3DH81vcR6wM5UgaSE7ElKiG/pKSWIPp6xlO3uVhK+9T4NY1ijAqDPajsdV+eQzY8m6Jca7MNm0tjLFW0/UvFWZ4k6EgdKvwIvzR1mWRWjU5ezQyxGR/8AS+MNMd0sHLAWoaPGlSSqyE03ySMrOxalNqLt0EM8rDJJ5hSpDFocYMaUgX+6xXJ1RP0tuds2XYKeEzdRLMpNK2dnPqR7mND2ux4KpUxN0kkcgpmKLfSMLlOKKH/TqWhrjseCkveix9FDy8I9zGNx2bJfysEzbDHUtTeFRd/W49IBwGTd9MEoKCVKol3Ifili1ubUvDTGTgqU9KU9DSF+On6lAhgCBpAuGAvQVeGi3VCsHxmSIw09crEMk3SqrEEUIcUBI+cWZXlEpOI7xE5KUJVqS6CsEB6HSRR6RpMvw8vM8P8Ah5zidISe7nO6tBUhga+IB1OD0Yh3jJq7OYqTMWhMpc1KFFKjKSVMU0KmAdIP9QD9WiqUnG7IOcE+Ml/k2+WY0zNWHShS5RSUuCkkMPCQCXDaQb2FmAbIz8kl6yksVVapq2w9Ia5NhMQkqUZM1K0p8KtGk7vVY6hwLwlzUzET2mJ0qQQog32NW5iMISi3WjY5Qa8MMl4RMvDrYNqWAB/xBKj8wItyDBhcxKVB0AgqP9I56bRZnsnSlBDmWsBaFXbUBqHoawTgsHMXIGhCACNKphKgWeukBgpga3vaE5OrKtK+KBu0E+VIlCVhyFS1ErLElllIDAn4gA37wn7N5gmTqUQ7pp0UCGMGZ1kDKPiqrpbbbyhAlJQSkiov5dOYvjUZRoyZFPHJN9Lo02JzWmpanewGzwOnM6f4hIrEAwYmSWh440iUsrkzTYckVc32/feLcPNdQpcwGmfW28P8PIlyFJdbzlOJaQlSiSzEpCQadSIl7Tm3RVZ1iSspzSaQkACpLNuTswgnsVlyvxSZqmaWSlO9Uyzqbk6pjeaTC7NMHiETpZJE3ETApQlskHSkVU/eaR/xo9WaD+yCJye+SAR3bJ060KKpiVrmLJAJS7TS4Sac0i2DD7ffZH1Xqfe0ujQ5x21RJmIK3TpWNYZ6FQRqGxDLCh5HpHl/bbtevHqCinQlIJSl3ub/AED7l41farBTMRoQmRiJxHxfyyHJL6Qr4JaHD7kkBztGHzfDaJndqKFTlMFBFUy9tOpzrWBc2SKBz8OmUjGkbj+G+YzUYCYiahPcPqllaT4ifjCagMNLvWp6Q/xolypZIlrrsSWZyApLg6klnEIEYXUqRNqMPh2CJadTKADFR8LNU1J26xp858UlCZelQTZJIq48IJP5aHg7ONvCzNOd/Z7mCDgkhCcMhOHnT9IQpSGSA9QpwD5nxHyAgDDz5GkMpZLAqYPVqwLmWYLWnSsEEO9eS9hxWFaioVFCK/5el4eEdbNMoWieJydK8QrRMWe8+IEN8NGJ2T8y7UqYznaNGlQCXAA0kB9t/rGswmcJICFakKDutBDKNW1ADw7Cjxn84yaaUahpKbh1ByH25MbsT6s8fPBxvR92UnIUhaVlbpIKdPW70PEMcwwyCjwFepx8Q2NNgK1EZDA41cpToLGxcC3UGPQOy4TiZ0tJIZR8TAUDEn1pAzRcXyDgnyhx+jM4vETUqfvFqCA4ClKI0+ppxGsm9su+wMyVMkTJrBISrUPCR+ZSnckbMmtiRug7S4Tu5ypZuFKT6E/R2PrDX+G6RNVMlrqwqDuPtoWdcObXR0W0+KMl+OSmodw9COeIq/1FR3bypFmfYAyZ60cKLeT0gMmNCSaslJyumfAusKJqTXz594aIa0JluTDqStxAyLRX0r2y+QqpHQ/L7MGKLhKnelvd4VyZ5CrUBb9DBsmYya2sPU7fOJNFZNNjHs9JVOmpkOACbl7JqaAGrA+0EZ7i0ykz5Ooq0zSpClJDlDlNSR4qC93N4U4OVNMwDDkiYQR4SxYhiXega5hvK/h7iZ0wIahSFLmF9I1VbV+YtsPlCOk9sK6bE/ZTMFImoWCQ/hPUOP1CT6Rtp3ajuJy0BSNGIEtC10+JIKSVs7agsudvmFvaTsUUTUSpJSlFEpqop1aXUCSL01c39C8ZhEYKVqUUTVKuShL6iKslTsOohZ5E2q/oEcet/wBlcvtEZ8zESlEt3qygN4e72SDYt508ox2eYMiaFPUhyLGj2eh23h5KxepIU2nUdmDOdgKdYkcT3qdM1IW7ByB5fpe45jRDOmuMtHZvRSiucHfmgHIO0oEsy1oStIOpIVYHekPM6zaeShUxXxpdh+WtUt+WqS3RowuOw/czbEB99jxckepjUYqWuXKlqVVKkgWCrMRcW8rtEcuOKla8j+nyOS32jkya4dRfrCjNcHqAWmpT8xwYZI8QJAFNh1pYkbwUnJFFBKmFPgAv5l4nGSg7NmSKyRoyxw73vy0Gy1KAAZNBzHcfhNBpYlvI8QOVHn5xrTtWjyZw4umPsukGYsJbdz0TufaLp+AOIxC194EgLCZQBYgDctUACopU+sfZZixLUrbUkpHrzAeXTphmCXKCdajp1qfwirlOkhuerCJwlU230Nkhyxquxhl+BxOJxJl+NCykJm4gt4JCVqIEsAslx3Ya7pazmLO0uWysDpTInzQN3WNmYgBLP6RRmmZrkzFSJB7pFBMmGpUoXWtvEtRr0D9TGLzLvTMJUTM4Ux+m3lDJyySu6QvGOKO1bGE/tDPxJEtcxS9StIJCXqd2Dq9Y23YDIky5qkMhM0gEKmpLgbhIZrOWoadIUfwoytJxoXMqUS1KAaynSkO+7KMT7R9oVDFzTLUUjvCQQdwWcN1f3iedym+ESnp4RinKS34N/iMCZkszBOTS40KHhZzRKlfIehhGrCyBU4sIDNpDU6MqrOOA0CZN2/liWO9CxMDkqSEsrg3BBO4NPoEuf9sRPSUy5aRX4ixJ9VWHQRhjhnyqj0FlSV2aCTl+ErMn41CkgUSmij51JJ6JEZ/NM1E1Qk4dOhFw9NRtqV1bY2EZxM5dyfWkE5Ziu7nJXcVS96Ko8alh477JrM2XDBTNRAS6hVgU/R6xdlmLIISXCVFlDrxWzkMebR3tHg+7mFWxqCPKAcHMdJHP94K+UbGf8uLB82woCpglAAFXxKqryBajn6ecNuwKe7xSCS2omhv8Kqna31hXgswEualSg4Sa0/QxopnaHDzFJ1OAKhQBBChYhoecpVxqzPHHjb5XT+hZ20ClYmYqjvRy1GDNAXZvPPw2JRNPwKGlbbPc+lDDTHZemeStM2hrqWlX6XFGjMzZY3hsdSjxZLNBxlyRo+2OCQvEaknUFAKBBoXHO8ZpeDL0PvEe5bc+8XywPTh4pFcVVk5NTdtAusg2tGtwuVqKZYCCpJlGZMWlNElQJAUWNGCQByTzGcmhLXrx/eNdhO2yBh5iRqTM7tASk1QooKXDbOAoMwHqYXJbSpDwfFu2ZvCZFPWtfdSzNITqVp/KCb1rX3ia8SpKW0PpoqtuhSwIjfTpSBKVPwyAhU1IJYgDSzh0vwNt4z+bBc6RMVMw60TZbEL0KAXLCSSVEjanvEo5eT2h3jUVplnYBK1z1lKRp0pSpzYKmIZuT4SfSPRsu7xQI1ju0BtQuQ5ADk0oly3IjCZRmP4bCDRLBTMBOosCqjFXxOQDQAJoxqbwROyfGy8EJ5mykyZqQr+ZOSnUD4kHU7ElP5b3EZ5wlkk3HRVSjjilJjntJnaJ8kSpLeFRUCCz92CXB5KS/pGCxMxUxR1KdRq5qSbMf2g7suDMmaZq5emszwufCAQoAipJpQkMxtEc1TJM09ynwU0jWFHq6kKO9WenpDQjwdFU4yjSA8OohknYge39oKli52t+8QzAp1BW7V++Y5Lm6gwpBe9myNRfFgHadJMtBaiTf6P1juV5mV4fu1KbQpkvskuWfzf3gycrwlKw6SGfoeR+sB5Vk+l0qIJUoDSFCqQ7H1v5RZSThUjz8mLjl5Q6ff4OMqlkS9KgRpVqJIoxAYRpcUCmVrDdX+o5+7wpx84MkA0KvoRB0ubrwxSbpBHqn+zH1jDkfJqRuhHjpGXzQulfJD+rvChNr/Mw0xRp7wu7k8mPQxdHnepTctB03VVxu4ZvseUckz+7IUksoR8qY294+kaSfE53YXb78o5iRj9FOIxKlFyCSfP7MCzCoflMMvxaXGlDDgttEUo7wAml/r59I5OvB0oftjDsdi1SlYia1UyTp/5FaQPp8oz6ySXVb96wxweKWhKwkjStgpwDazUPPH6QNjElRvqJ8h6sBHf9mzq+NAqwkD4m6QOVOYZScCTRkhv9ygP7wNNw51Gwbr8x0h0xWmF5Xki5spc3UGSWr7n5QDMWxbiNCqaJOCQgK8Ux1KHQnzpQCEGGwxmKYM55LROEm7b6KyVJJdjnNsX3mHQrz+/d/aEEqeygRtt0h9iMmmS5CkqLmqqPQMSat0jNmaB1jsSTTSDmck02FYvDF9SQWNfv3gVaTBEvOiltITQN6e8DT8zKzVvSKxUiOR43tPY5yLGnSqSTRlKTS1PF8q+8KcXPSSWDcjruR0jhzIj4AEg0Lbjqd4FmyzUmCobslLJ8eKPjNj5KoiE9D92joEPRJNktUabJckldyqbP1VA0hJIYbk8vtCfLMNqUC8twXIWogEedvf5xu9Ily0zZpQtANGUCl7B2dwDtyIz5slKka8GO3bHOASmVKSuawA8SEm/PiFj0DcQtybPcbPm93JDyvEJsxSEqFlUBVQqALAW1EPR4DwajjJgEyb3aFEI1dVEAJTZz4h5Rou3SEZXhZMuWtPeOWZSE6QkBtMtRK1Ook6qh0l9hGfFjlbfkr6mcIpQFHaaRh1akoUSUBKAQzSwkVT1dxXoeDDbsr2nnDLUIw8vDzfwwV3qcStQJSVGYlSAkaSgAs6iGKY82PaPE46YJU7FaZZFSqgb/AIi5PDt5Q8m9ssPLWDLZSJSEy5YJU7IoFqYgaqqZg41FyHaNEIyx67Ms3HMvos7FYYkrxGLTLGHlLJCgATMmMf5SVJLTUDUCdT/CkPeF3aLtWidPAUwAPAp5kC9vL3hLn3bGdiSxOlA+FKaAD9zc+ZhA8UWFylykTXqFiXGG/wB/0a1Snrsavz68RYJrBhuIz+VrNWPu7QeiYaPcPvQi4+cJLHWjdiz8lyoY4ufQg3cAfIwn/wBXKFMn8ti7VHEWYxanux54oLdYVTsMpJqPUbw+OCrZD1OaTejTZfnxUdRCXGxLO/EaDLs9QFKc6QoVB5HB3ePP8uWNfiLAghz1DUj5aly1EOaUpUQk/Txlo7H6ycVb2arEzUkkvc7RX3af93zEIJOJWQdRvBoJ4+UMsdaGfqFLdBk5yQBZq9Wg3LMqWsFQSQDv/SP6bn7rFEsf+v6vEZrrSCVKZ206iB7CnyhZX4BGSW2HLxyJeuXKQFLLArodNakkb7aQ4pcxn8WtSV6X6kVpDBGXAGiiNTWcXelDAk/DByp3PJqeL+kdFJMEptoolTmB52Eclz6xMywGIF+Y+MtvtoehVIMmSBRlu/I+kTmZcpwkks9SBbluYECi4r/byjoxsy2tTcQvFjc15CMW6jQGgAsbCn7QL+FmGiRf3+UO8CtMxHjTqa1aU6NeH2W4GWqydJTuCdhEnPjoq3z2YGdgpg+LXHysGkJqFEnY/WPRE/zNaSSya36gNRoy+c4rQShAZm8TuTfm1oMcrk6oDxqrZnpuGQA5BSeCD7iOJEoBy5PFvpWJqmFVCSd6knmKu5DiL/8Apnf4Vq0uSkKHFdt9orEveHkjKUUd6q59f0j6bghMX/t8h6+sDmjnj8sSSwHr8oklusaKd2YRL0HUSVJJsAxHu8D5h2eCQVBdk6m0/sesD3Isb25JCuTJC7O/Ff2hkMLM0aB3hQ7lJdnA333hTgl+MU3jd5fgNRGpT6ugpC5ZcBsKjMUpmStMpK0zEqlK1D8yXcGiQUqFufIwn7WY6ZicQuaub3hLAEpKSEgME6S7N5l6kkkkx6SvJZaGAD2ux2B/WF+cZHLKUkABxWj7PEMeemUy4YzX6eWSmSfEnV0JIHq1fmIICxMmgrCUJNAEhkgbPV25JJPWNgOystQck0DsAIRY3LBLmFILsePL942RyqWkYn6dx2HYjsemZmiMJLICF6WIKap7vUojWoDUWVR7wq7V5AnCTzKExKyHcBQUU1oFqSNOpqsCW+QlNxCtaFOQpAASR0tfzaBcRL1qcsD/AEpSkeyQBDQbpWTyQTbaAJM4pLiC5eNJNaiPhg0jkxYjDhjDSo7Hzj5LzN21UP2xgorANCwP3UfrFMrDpao6fOCZOCSdq/2iLo2xkwaZhULDuAR8/OKFhz98Q5mYFIFh7CA8TKCQ4EdGQs4/gGZcXAdYtQgKpaI/hesPZGSP/9k="/>
          <p:cNvSpPr>
            <a:spLocks noChangeAspect="1" noChangeArrowheads="1"/>
          </p:cNvSpPr>
          <p:nvPr/>
        </p:nvSpPr>
        <p:spPr bwMode="auto">
          <a:xfrm>
            <a:off x="63500" y="-860425"/>
            <a:ext cx="2533650" cy="18002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>
              <a:solidFill>
                <a:prstClr val="black"/>
              </a:solidFill>
            </a:endParaRPr>
          </a:p>
        </p:txBody>
      </p:sp>
      <p:pic>
        <p:nvPicPr>
          <p:cNvPr id="56324" name="Picture 4" descr="http://aramo.files.wordpress.com/2011/06/becerro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260648"/>
            <a:ext cx="3384376" cy="331236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3933056"/>
            <a:ext cx="9144000" cy="267765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 fontAlgn="base"/>
            <a:r>
              <a:rPr lang="es-CO" sz="2800" dirty="0">
                <a:solidFill>
                  <a:prstClr val="black"/>
                </a:solidFill>
              </a:rPr>
              <a:t>Y viendo esto Aarón, edificó un altar delante del becerro; y pregonó Aarón, y dijo: “</a:t>
            </a:r>
            <a:r>
              <a:rPr lang="es-CO" sz="2800" u="sng" dirty="0">
                <a:solidFill>
                  <a:prstClr val="black"/>
                </a:solidFill>
              </a:rPr>
              <a:t>Mañana será fiesta á Jehová</a:t>
            </a:r>
            <a:r>
              <a:rPr lang="es-CO" sz="2800" dirty="0">
                <a:solidFill>
                  <a:prstClr val="black"/>
                </a:solidFill>
              </a:rPr>
              <a:t>”.  Y el día siguiente madrugaron, y ofrecieron holocaustos, y presentaron pacíficos: y sentóse el pueblo á comer y á beber, y levantaron se á regocijarse </a:t>
            </a:r>
            <a:r>
              <a:rPr lang="es-CO" sz="2800" b="1" dirty="0">
                <a:solidFill>
                  <a:srgbClr val="FF0000"/>
                </a:solidFill>
              </a:rPr>
              <a:t>(Lea Éxodo 32: 2-6).</a:t>
            </a:r>
            <a:r>
              <a:rPr lang="es-CO" sz="2800" dirty="0">
                <a:solidFill>
                  <a:prstClr val="black"/>
                </a:solidFill>
              </a:rPr>
              <a:t> Nota. Este es el venerable día del sol, domingo. </a:t>
            </a:r>
          </a:p>
        </p:txBody>
      </p:sp>
    </p:spTree>
    <p:extLst>
      <p:ext uri="{BB962C8B-B14F-4D97-AF65-F5344CB8AC3E}">
        <p14:creationId xmlns:p14="http://schemas.microsoft.com/office/powerpoint/2010/main" val="1324305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332656"/>
            <a:ext cx="6228184" cy="4104456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b="1" baseline="30000" dirty="0" smtClean="0"/>
              <a:t>      </a:t>
            </a:r>
            <a:r>
              <a:rPr lang="es-CO" b="1" dirty="0" smtClean="0"/>
              <a:t>Mi pan también, que yo te había dado, la flor de la harina, el aceite y la miel, con que yo te mantuve, pusiste delante de ellas para olor agradable; y fue así, dice Jehová el Señor. </a:t>
            </a:r>
            <a:r>
              <a:rPr lang="es-CO" b="1" baseline="30000" dirty="0" smtClean="0"/>
              <a:t>20 </a:t>
            </a:r>
            <a:r>
              <a:rPr lang="es-CO" b="1" dirty="0" smtClean="0"/>
              <a:t>Además de esto, tomaste tus hijos y tus hijas que habías dado a luz para mí, y los sacrificaste a ellas para que fuesen consumidos. </a:t>
            </a:r>
            <a:endParaRPr lang="es-CO" dirty="0" smtClean="0"/>
          </a:p>
        </p:txBody>
      </p:sp>
      <p:pic>
        <p:nvPicPr>
          <p:cNvPr id="57346" name="Picture 2" descr="http://t3.gstatic.com/images?q=tbn:ANd9GcS50eMGsAXKmP2ZYs-UFPZeGd5H68W4e2NjFYyqepbZdOi28OP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0"/>
            <a:ext cx="2843808" cy="42210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4581128"/>
            <a:ext cx="9144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b="1" dirty="0">
                <a:solidFill>
                  <a:prstClr val="black"/>
                </a:solidFill>
              </a:rPr>
              <a:t>¿Eran poca cosa tus fornicaciones,</a:t>
            </a:r>
            <a:r>
              <a:rPr lang="es-CO" sz="3200" b="1" baseline="30000" dirty="0">
                <a:solidFill>
                  <a:prstClr val="black"/>
                </a:solidFill>
              </a:rPr>
              <a:t> </a:t>
            </a:r>
            <a:r>
              <a:rPr lang="es-CO" sz="3200" b="1" dirty="0">
                <a:solidFill>
                  <a:prstClr val="black"/>
                </a:solidFill>
              </a:rPr>
              <a:t>para que degollases también a mis hijos y los ofrecieras a aquellas imágenes como ofrenda que el fuego consumía? </a:t>
            </a:r>
            <a:r>
              <a:rPr lang="es-CO" sz="3200" b="1" dirty="0">
                <a:solidFill>
                  <a:srgbClr val="FF0000"/>
                </a:solidFill>
              </a:rPr>
              <a:t>Ezequiel 16: 19-21.</a:t>
            </a:r>
            <a:endParaRPr lang="es-CO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075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476672"/>
            <a:ext cx="5688632" cy="6048672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es-CO" dirty="0" smtClean="0"/>
              <a:t>   “Y pasé yo </a:t>
            </a:r>
            <a:r>
              <a:rPr lang="es-CO" u="sng" dirty="0" smtClean="0">
                <a:solidFill>
                  <a:srgbClr val="0070C0"/>
                </a:solidFill>
              </a:rPr>
              <a:t>otra vez</a:t>
            </a:r>
            <a:r>
              <a:rPr lang="es-CO" dirty="0" smtClean="0"/>
              <a:t> junto a ti,…. y </a:t>
            </a:r>
            <a:r>
              <a:rPr lang="es-CO" u="sng" dirty="0" smtClean="0">
                <a:solidFill>
                  <a:srgbClr val="0070C0"/>
                </a:solidFill>
              </a:rPr>
              <a:t>extendí mi manto sobre ti”</a:t>
            </a:r>
            <a:r>
              <a:rPr lang="es-CO" dirty="0" smtClean="0"/>
              <a:t>. Esta acción representaba la intención de conferir a la joven el honor del matrimonio.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Es evidente que –aquí- se hace referencia al solemne acuerdo concertado en el Sinaí, cuando Jehová hizo pacto con los hebreos, quienes, a su vez, se comprometieron a amarlo, adorarlo y obedecerle en forma exclusiva, eliminando así a todo otro Dios rival </a:t>
            </a:r>
            <a:r>
              <a:rPr lang="es-CO" dirty="0" smtClean="0">
                <a:solidFill>
                  <a:srgbClr val="FF0000"/>
                </a:solidFill>
              </a:rPr>
              <a:t>(Extraido del C.B.A. sobre Eze.16:8). </a:t>
            </a:r>
            <a:endParaRPr lang="es-CO" dirty="0">
              <a:solidFill>
                <a:srgbClr val="FF0000"/>
              </a:solidFill>
            </a:endParaRPr>
          </a:p>
        </p:txBody>
      </p:sp>
      <p:pic>
        <p:nvPicPr>
          <p:cNvPr id="14338" name="Picture 2" descr="http://t2.gstatic.com/images?q=tbn:ANd9GcQhoHP5nYqnSqczztROlA1c_Fc4QoGSEqpSbxy95gxjBHeuZcz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188640"/>
            <a:ext cx="3131840" cy="2808312"/>
          </a:xfrm>
          <a:prstGeom prst="rect">
            <a:avLst/>
          </a:prstGeom>
          <a:noFill/>
        </p:spPr>
      </p:pic>
      <p:pic>
        <p:nvPicPr>
          <p:cNvPr id="14340" name="Picture 4" descr="http://t1.gstatic.com/images?q=tbn:ANd9GcSHLXmdHLcF7H2psjbjvxgi_4waht3aNVyBVGejAQJC8XlUxqTOJ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3140968"/>
            <a:ext cx="2808312" cy="230425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228184" y="5661248"/>
            <a:ext cx="2592288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b="1" i="1" dirty="0">
                <a:solidFill>
                  <a:srgbClr val="002060"/>
                </a:solidFill>
              </a:rPr>
              <a:t>Allí la iglesia Iso un pacto solemne con Dios.</a:t>
            </a:r>
          </a:p>
        </p:txBody>
      </p:sp>
    </p:spTree>
    <p:extLst>
      <p:ext uri="{BB962C8B-B14F-4D97-AF65-F5344CB8AC3E}">
        <p14:creationId xmlns:p14="http://schemas.microsoft.com/office/powerpoint/2010/main" val="2380073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404664"/>
            <a:ext cx="6012160" cy="2880320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CO" dirty="0" smtClean="0"/>
              <a:t>Dios les dijo en aquella ocasión en </a:t>
            </a:r>
            <a:r>
              <a:rPr lang="es-CO" dirty="0" smtClean="0">
                <a:solidFill>
                  <a:srgbClr val="FF0000"/>
                </a:solidFill>
              </a:rPr>
              <a:t>(Exo.19:5,8). </a:t>
            </a:r>
            <a:r>
              <a:rPr lang="es-CO" dirty="0" smtClean="0"/>
              <a:t>Ahora pues, </a:t>
            </a:r>
            <a:r>
              <a:rPr lang="es-CO" i="1" dirty="0" smtClean="0">
                <a:solidFill>
                  <a:srgbClr val="0070C0"/>
                </a:solidFill>
              </a:rPr>
              <a:t>si diereis oído á mi voz, y guardareis mi pacto, vosotros seréis mi especial tesoro sobre todos los pueblos</a:t>
            </a:r>
            <a:r>
              <a:rPr lang="es-CO" dirty="0" smtClean="0"/>
              <a:t>; porque mía es toda la tierra.</a:t>
            </a:r>
          </a:p>
        </p:txBody>
      </p:sp>
      <p:pic>
        <p:nvPicPr>
          <p:cNvPr id="58372" name="Picture 4" descr="http://t3.gstatic.com/images?q=tbn:ANd9GcQpNMBByAYWmOkUzFV6N7fGJgsnIZOnnLrVn_ddfATwTd7YMAB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3429000"/>
            <a:ext cx="2520280" cy="2880320"/>
          </a:xfrm>
          <a:prstGeom prst="rect">
            <a:avLst/>
          </a:prstGeom>
          <a:noFill/>
        </p:spPr>
      </p:pic>
      <p:pic>
        <p:nvPicPr>
          <p:cNvPr id="58374" name="Picture 6" descr="http://t1.gstatic.com/images?q=tbn:ANd9GcRx38Fu7E35-5sgeD-qxP1Kj1dSFHhVq3u0f1zyeNUpb58xvvY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404664"/>
            <a:ext cx="2609850" cy="276071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3428999"/>
            <a:ext cx="406794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>
                <a:solidFill>
                  <a:prstClr val="black"/>
                </a:solidFill>
              </a:rPr>
              <a:t> Y todo el pueblo respondió á una, y dijeron: “</a:t>
            </a:r>
            <a:r>
              <a:rPr lang="es-CO" sz="3200" i="1" u="sng" dirty="0">
                <a:solidFill>
                  <a:srgbClr val="0070C0"/>
                </a:solidFill>
              </a:rPr>
              <a:t>Todo lo que Jehová ha dicho haremos</a:t>
            </a:r>
            <a:r>
              <a:rPr lang="es-CO" sz="3200" dirty="0">
                <a:solidFill>
                  <a:prstClr val="black"/>
                </a:solidFill>
              </a:rPr>
              <a:t>”. Y Moisés refirió las palabras del pueblo á Jehová.</a:t>
            </a:r>
          </a:p>
        </p:txBody>
      </p:sp>
      <p:sp>
        <p:nvSpPr>
          <p:cNvPr id="8" name="7 Flecha derecha"/>
          <p:cNvSpPr/>
          <p:nvPr/>
        </p:nvSpPr>
        <p:spPr>
          <a:xfrm>
            <a:off x="3707904" y="3068960"/>
            <a:ext cx="2952328" cy="378904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400" dirty="0">
                <a:solidFill>
                  <a:srgbClr val="002060"/>
                </a:solidFill>
              </a:rPr>
              <a:t>Quebrantaban especialmente el sábado y la idolatría.</a:t>
            </a:r>
          </a:p>
        </p:txBody>
      </p:sp>
    </p:spTree>
    <p:extLst>
      <p:ext uri="{BB962C8B-B14F-4D97-AF65-F5344CB8AC3E}">
        <p14:creationId xmlns:p14="http://schemas.microsoft.com/office/powerpoint/2010/main" val="375424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    El matrimonio había terminado en un desastre. – </a:t>
            </a:r>
            <a:r>
              <a:rPr lang="es-CO" u="sng" dirty="0" smtClean="0">
                <a:solidFill>
                  <a:srgbClr val="0070C0"/>
                </a:solidFill>
              </a:rPr>
              <a:t>o sea que, el pecado arruino la relación que Dios tenía con su iglesia en la tierra</a:t>
            </a:r>
            <a:r>
              <a:rPr lang="es-CO" dirty="0" smtClean="0"/>
              <a:t>-. E Israel “se prostituyó” </a:t>
            </a:r>
            <a:r>
              <a:rPr lang="es-CO" dirty="0" smtClean="0">
                <a:solidFill>
                  <a:srgbClr val="FF0000"/>
                </a:solidFill>
              </a:rPr>
              <a:t>(Oseas. 2:5).</a:t>
            </a:r>
          </a:p>
          <a:p>
            <a:pPr>
              <a:buNone/>
            </a:pPr>
            <a:endParaRPr lang="es-CO" dirty="0" smtClean="0"/>
          </a:p>
          <a:p>
            <a:pPr algn="ctr">
              <a:buNone/>
            </a:pPr>
            <a:r>
              <a:rPr lang="es-CO" dirty="0" smtClean="0"/>
              <a:t>    Porque su madre se prostituyó; la que los dio a luz se deshonró, porque dijo: “</a:t>
            </a:r>
            <a:r>
              <a:rPr lang="es-CO" dirty="0" smtClean="0">
                <a:solidFill>
                  <a:srgbClr val="0070C0"/>
                </a:solidFill>
              </a:rPr>
              <a:t>Iré tras mis amantes, que me dan mi pan y mi agua, mi lana y mi lino, mi aceite y mi bebida”.</a:t>
            </a:r>
            <a:endParaRPr lang="es-CO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52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5122912" cy="360040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sz="4000" dirty="0" smtClean="0"/>
              <a:t>Pero – a pesar de todo - Dios estaba dispuesto a tomar de nuevo a su esposa infiel y a restituirle su estado anterior. </a:t>
            </a:r>
            <a:endParaRPr lang="es-CO" sz="4000" dirty="0"/>
          </a:p>
        </p:txBody>
      </p:sp>
      <p:pic>
        <p:nvPicPr>
          <p:cNvPr id="59394" name="Picture 2" descr="http://t3.gstatic.com/images?q=tbn:ANd9GcSM9T8DXsElb0VAW8-FVV7dydZcDJ6uwd_PubbLGjgjqoiS4r5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476672"/>
            <a:ext cx="3240360" cy="364805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95536" y="4941167"/>
            <a:ext cx="84969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>
                <a:solidFill>
                  <a:prstClr val="black"/>
                </a:solidFill>
              </a:rPr>
              <a:t>Se esperaba que la experiencia no satisfactoria de su extravío anterior serviría para asegurar la permanencia del nuevo contrato matrimonial. </a:t>
            </a:r>
          </a:p>
        </p:txBody>
      </p:sp>
    </p:spTree>
    <p:extLst>
      <p:ext uri="{BB962C8B-B14F-4D97-AF65-F5344CB8AC3E}">
        <p14:creationId xmlns:p14="http://schemas.microsoft.com/office/powerpoint/2010/main" val="2516140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2088232"/>
          </a:xfrm>
        </p:spPr>
        <p:txBody>
          <a:bodyPr/>
          <a:lstStyle/>
          <a:p>
            <a:pPr algn="ctr">
              <a:buNone/>
            </a:pPr>
            <a:r>
              <a:rPr lang="es-CO" dirty="0" smtClean="0"/>
              <a:t>    Dios estaba dispuesto a hacer su parte. En lo que a él concernía, la nueva unión había de continuar “para siempre”. Dependía de Israel que el plan tuviera éxito o no. </a:t>
            </a:r>
          </a:p>
        </p:txBody>
      </p:sp>
      <p:pic>
        <p:nvPicPr>
          <p:cNvPr id="60418" name="Picture 2" descr="http://t1.gstatic.com/images?q=tbn:ANd9GcQ-QTa2-igAd2JI04k5C3RyplzUFnX05JoE6WOFrV7mDEbCBK-XJ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2420888"/>
            <a:ext cx="2143125" cy="1872208"/>
          </a:xfrm>
          <a:prstGeom prst="rect">
            <a:avLst/>
          </a:prstGeom>
          <a:noFill/>
        </p:spPr>
      </p:pic>
      <p:sp>
        <p:nvSpPr>
          <p:cNvPr id="5" name="4 Flecha derecha"/>
          <p:cNvSpPr/>
          <p:nvPr/>
        </p:nvSpPr>
        <p:spPr>
          <a:xfrm>
            <a:off x="0" y="4797152"/>
            <a:ext cx="9144000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187624" y="4365104"/>
            <a:ext cx="6768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b="1" dirty="0">
                <a:solidFill>
                  <a:srgbClr val="FF0000"/>
                </a:solidFill>
              </a:rPr>
              <a:t>Caminando con Dios, paso a paso, desde el bautismo hasta la boda</a:t>
            </a:r>
          </a:p>
        </p:txBody>
      </p:sp>
      <p:pic>
        <p:nvPicPr>
          <p:cNvPr id="7" name="Picture 2" descr="http://t2.gstatic.com/images?q=tbn:ANd9GcRuAvrO-Tf09WwsKtoBEKmckIK-pf5fJXz90_cOoJbFNNFOhTZt5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996952"/>
            <a:ext cx="936104" cy="1900808"/>
          </a:xfrm>
          <a:prstGeom prst="rect">
            <a:avLst/>
          </a:prstGeom>
          <a:noFill/>
        </p:spPr>
      </p:pic>
      <p:pic>
        <p:nvPicPr>
          <p:cNvPr id="46082" name="Picture 2" descr="http://t3.gstatic.com/images?q=tbn:ANd9GcRoY29ohkJLijDC1qRXFIKKt3EyvgEPg3gXl9kTst-Cluy5xZzATQ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40352" y="2996952"/>
            <a:ext cx="978421" cy="18867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95544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s-CO" dirty="0" smtClean="0"/>
              <a:t>¿Dónde radicaba el problema?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612776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CO" b="1" dirty="0" smtClean="0"/>
              <a:t>     </a:t>
            </a:r>
            <a:r>
              <a:rPr lang="es-CO" dirty="0" smtClean="0"/>
              <a:t>Los israelitas conocían el orden del culto del Esposo: los sacrificios, los días de fiesta y otras ceremonias relacionadas con ese culto; </a:t>
            </a:r>
            <a:r>
              <a:rPr lang="es-CO" u="sng" dirty="0" smtClean="0">
                <a:solidFill>
                  <a:srgbClr val="FF0000"/>
                </a:solidFill>
              </a:rPr>
              <a:t>pero no conocían al Esposo.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3528" y="3501008"/>
            <a:ext cx="518457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>
                <a:solidFill>
                  <a:prstClr val="black"/>
                </a:solidFill>
              </a:rPr>
              <a:t>En realidad, el mismo culto religioso y el servicio ritual dedicado a Dios se habían convertido para ellos en un engañoso sustituto de Dios mismo. </a:t>
            </a:r>
          </a:p>
        </p:txBody>
      </p:sp>
      <p:pic>
        <p:nvPicPr>
          <p:cNvPr id="11266" name="Picture 2" descr="http://t3.gstatic.com/images?q=tbn:ANd9GcSu4ykgJRAz5DLNiI0oq1a_zxd4u9yUh6dZiO0AP1HfvNHaCuT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3429000"/>
            <a:ext cx="3302496" cy="30963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06435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4618856" cy="5976664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sz="4400" dirty="0" smtClean="0"/>
              <a:t>    Para nosotros equivale a conocer la Biblia desde el Génesis hasta el Apocalipsis, pero no conocer al Dios de la Biblia.</a:t>
            </a:r>
            <a:endParaRPr lang="es-CO" sz="4400" dirty="0"/>
          </a:p>
        </p:txBody>
      </p:sp>
      <p:pic>
        <p:nvPicPr>
          <p:cNvPr id="105474" name="Picture 2" descr="http://t3.gstatic.com/images?q=tbn:ANd9GcQnGJjwPxz2affXpVhLIPGY6yqQ80nDEhUMrEMpt2fWPaa6YO0J9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1052736"/>
            <a:ext cx="3816424" cy="43924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49581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404664"/>
            <a:ext cx="5400600" cy="5976664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s-CO" dirty="0" smtClean="0"/>
              <a:t>    </a:t>
            </a:r>
            <a:r>
              <a:rPr lang="es-CO" sz="4000" dirty="0" smtClean="0"/>
              <a:t>Lo mismo que podemos conocer el orden del culto y el servicio litúrgico dedicados a Dios y sin embargo ser  vanos, </a:t>
            </a:r>
            <a:r>
              <a:rPr lang="es-CO" sz="4000" dirty="0" smtClean="0">
                <a:solidFill>
                  <a:srgbClr val="0070C0"/>
                </a:solidFill>
              </a:rPr>
              <a:t>a menos que conozcamos al Dios a quien rendimos culto y a quien dedicamos la liturgia</a:t>
            </a:r>
            <a:r>
              <a:rPr lang="es-CO" sz="4000" dirty="0" smtClean="0"/>
              <a:t> </a:t>
            </a:r>
            <a:r>
              <a:rPr lang="es-CO" sz="4000" dirty="0" smtClean="0">
                <a:solidFill>
                  <a:srgbClr val="FF0000"/>
                </a:solidFill>
              </a:rPr>
              <a:t>Juan 17:3). </a:t>
            </a:r>
            <a:endParaRPr lang="es-CO" sz="4000" dirty="0">
              <a:solidFill>
                <a:srgbClr val="FF00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724128" y="4077072"/>
            <a:ext cx="3168352" cy="230832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prstClr val="black"/>
                </a:solidFill>
              </a:rPr>
              <a:t>Y esta es la vida eterna: </a:t>
            </a:r>
            <a:r>
              <a:rPr lang="es-CO" sz="2400" b="1" u="sng" dirty="0">
                <a:solidFill>
                  <a:prstClr val="black"/>
                </a:solidFill>
              </a:rPr>
              <a:t>que te conozcan a ti</a:t>
            </a:r>
            <a:r>
              <a:rPr lang="es-CO" sz="2400" b="1" dirty="0">
                <a:solidFill>
                  <a:prstClr val="black"/>
                </a:solidFill>
              </a:rPr>
              <a:t>, el único Dios verdadero, y a Jesucristo, a quien has enviado </a:t>
            </a:r>
            <a:r>
              <a:rPr lang="es-CO" sz="2400" b="1" dirty="0">
                <a:solidFill>
                  <a:srgbClr val="FF0000"/>
                </a:solidFill>
              </a:rPr>
              <a:t>(Juan 17:3).</a:t>
            </a:r>
            <a:endParaRPr lang="es-CO" sz="2400" dirty="0">
              <a:solidFill>
                <a:srgbClr val="FF0000"/>
              </a:solidFill>
            </a:endParaRPr>
          </a:p>
        </p:txBody>
      </p:sp>
      <p:pic>
        <p:nvPicPr>
          <p:cNvPr id="43010" name="Picture 2" descr="http://t2.gstatic.com/images?q=tbn:ANd9GcSsH6iiw3LcnlTmMPJ8ag3bze5tRI0ZjTz3Kxj1pY7G2bcXul0PA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404664"/>
            <a:ext cx="3168352" cy="33123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54886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5554960" cy="6264696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 El Conflicto de los Siglos pagina 479 dice: </a:t>
            </a:r>
            <a:r>
              <a:rPr lang="es-CO" i="1" dirty="0" smtClean="0">
                <a:solidFill>
                  <a:srgbClr val="0070C0"/>
                </a:solidFill>
              </a:rPr>
              <a:t>“Las diez vírgenes que van al encuentro del Esposo representan a la iglesia”</a:t>
            </a:r>
            <a:r>
              <a:rPr lang="es-CO" dirty="0" smtClean="0">
                <a:solidFill>
                  <a:srgbClr val="FF0000"/>
                </a:solidFill>
              </a:rPr>
              <a:t>. </a:t>
            </a:r>
          </a:p>
          <a:p>
            <a:pPr algn="ctr">
              <a:buNone/>
            </a:pPr>
            <a:r>
              <a:rPr lang="es-CO" dirty="0" smtClean="0"/>
              <a:t>En el </a:t>
            </a:r>
            <a:r>
              <a:rPr lang="es-CO" dirty="0" smtClean="0">
                <a:solidFill>
                  <a:srgbClr val="FF0000"/>
                </a:solidFill>
              </a:rPr>
              <a:t>(Apocalipsis 19:9), </a:t>
            </a:r>
            <a:r>
              <a:rPr lang="es-CO" i="1" dirty="0" smtClean="0">
                <a:solidFill>
                  <a:srgbClr val="0070C0"/>
                </a:solidFill>
              </a:rPr>
              <a:t>“el pueblo de Dios lo constituyen los invitados a la cena de bodas”.</a:t>
            </a:r>
            <a:r>
              <a:rPr lang="es-CO" dirty="0" smtClean="0"/>
              <a:t> Y luego agrega:</a:t>
            </a:r>
            <a:r>
              <a:rPr lang="es-CO" dirty="0" smtClean="0">
                <a:solidFill>
                  <a:srgbClr val="FF0000"/>
                </a:solidFill>
              </a:rPr>
              <a:t> </a:t>
            </a:r>
          </a:p>
          <a:p>
            <a:pPr algn="ctr">
              <a:buNone/>
            </a:pPr>
            <a:r>
              <a:rPr lang="es-CO" i="1" dirty="0" smtClean="0">
                <a:solidFill>
                  <a:srgbClr val="0070C0"/>
                </a:solidFill>
              </a:rPr>
              <a:t>“</a:t>
            </a:r>
            <a:r>
              <a:rPr lang="es-CO" i="1" u="sng" dirty="0" smtClean="0">
                <a:solidFill>
                  <a:srgbClr val="0070C0"/>
                </a:solidFill>
              </a:rPr>
              <a:t>SI SON LOS INVITADOS, NO PUEDEN REPRESENTAR TAMBIÉN A LA ESPOSA</a:t>
            </a:r>
            <a:r>
              <a:rPr lang="es-CO" i="1" dirty="0" smtClean="0">
                <a:solidFill>
                  <a:srgbClr val="0070C0"/>
                </a:solidFill>
              </a:rPr>
              <a:t>”.</a:t>
            </a:r>
            <a:endParaRPr lang="es-ES" i="1" dirty="0" smtClean="0">
              <a:solidFill>
                <a:srgbClr val="0070C0"/>
              </a:solidFill>
            </a:endParaRPr>
          </a:p>
        </p:txBody>
      </p:sp>
      <p:pic>
        <p:nvPicPr>
          <p:cNvPr id="41986" name="Picture 2" descr="http://t2.gstatic.com/images?q=tbn:ANd9GcTgdyX6lODLiq0kK7zmlfINsciKrsFjCWb-apItxFYnXygtMbjNb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027493">
            <a:off x="6493444" y="1601029"/>
            <a:ext cx="2176475" cy="324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62828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5698976" cy="6120680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ES" dirty="0" smtClean="0"/>
              <a:t>    Note que en la parábola de las diez vírgenes no aparece la esposa</a:t>
            </a:r>
            <a:r>
              <a:rPr lang="es-ES" dirty="0" smtClean="0">
                <a:solidFill>
                  <a:srgbClr val="0070C0"/>
                </a:solidFill>
              </a:rPr>
              <a:t> </a:t>
            </a:r>
            <a:r>
              <a:rPr lang="es-ES" dirty="0" smtClean="0">
                <a:solidFill>
                  <a:srgbClr val="FF0000"/>
                </a:solidFill>
              </a:rPr>
              <a:t>(Mateo 25:1-10)</a:t>
            </a:r>
            <a:r>
              <a:rPr lang="es-ES" dirty="0" smtClean="0">
                <a:solidFill>
                  <a:srgbClr val="0070C0"/>
                </a:solidFill>
              </a:rPr>
              <a:t>. </a:t>
            </a:r>
          </a:p>
          <a:p>
            <a:pPr>
              <a:buNone/>
            </a:pPr>
            <a:r>
              <a:rPr lang="es-ES" dirty="0" smtClean="0">
                <a:solidFill>
                  <a:srgbClr val="0070C0"/>
                </a:solidFill>
              </a:rPr>
              <a:t>    </a:t>
            </a:r>
          </a:p>
          <a:p>
            <a:pPr algn="ctr">
              <a:buNone/>
            </a:pPr>
            <a:r>
              <a:rPr lang="es-ES" dirty="0" smtClean="0">
                <a:solidFill>
                  <a:srgbClr val="0070C0"/>
                </a:solidFill>
              </a:rPr>
              <a:t>    </a:t>
            </a:r>
            <a:r>
              <a:rPr lang="es-ES" dirty="0" smtClean="0"/>
              <a:t>En la parábola donde el hombre preparó el banquete de boda para su hijo tampoco aparece </a:t>
            </a:r>
            <a:r>
              <a:rPr lang="es-ES" dirty="0" smtClean="0">
                <a:solidFill>
                  <a:srgbClr val="FF0000"/>
                </a:solidFill>
              </a:rPr>
              <a:t>(Mateo 22:2-14)</a:t>
            </a:r>
            <a:r>
              <a:rPr lang="es-ES" dirty="0" smtClean="0"/>
              <a:t>.</a:t>
            </a:r>
          </a:p>
          <a:p>
            <a:pPr>
              <a:buNone/>
            </a:pPr>
            <a:r>
              <a:rPr lang="es-ES" dirty="0" smtClean="0"/>
              <a:t>    </a:t>
            </a:r>
          </a:p>
          <a:p>
            <a:pPr algn="ctr">
              <a:buNone/>
            </a:pPr>
            <a:r>
              <a:rPr lang="es-ES" dirty="0" smtClean="0"/>
              <a:t>    Y en los invitados a las bodas de </a:t>
            </a:r>
            <a:r>
              <a:rPr lang="es-ES" dirty="0" smtClean="0">
                <a:solidFill>
                  <a:srgbClr val="FF0000"/>
                </a:solidFill>
              </a:rPr>
              <a:t>(Apoc.19:9)</a:t>
            </a:r>
            <a:r>
              <a:rPr lang="es-ES" dirty="0" smtClean="0"/>
              <a:t>, tampoco aparece. Por tanto ella debe estar en otra parte, y eso es lo que estamos averiguando en este tema a través de la Biblia.</a:t>
            </a:r>
            <a:endParaRPr lang="es-CO" dirty="0" smtClean="0"/>
          </a:p>
          <a:p>
            <a:endParaRPr lang="es-CO" dirty="0"/>
          </a:p>
        </p:txBody>
      </p:sp>
      <p:pic>
        <p:nvPicPr>
          <p:cNvPr id="4" name="Picture 2" descr="http://t0.gstatic.com/images?q=tbn:ANd9GcS4do6FJhYG9VK-m_Jxk7qJWfH7otJcgq8onjdBInH1mrpg3ghrQ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188640"/>
            <a:ext cx="2592288" cy="1872208"/>
          </a:xfrm>
          <a:prstGeom prst="rect">
            <a:avLst/>
          </a:prstGeom>
          <a:noFill/>
        </p:spPr>
      </p:pic>
      <p:pic>
        <p:nvPicPr>
          <p:cNvPr id="5" name="Picture 4" descr="http://t0.gstatic.com/images?q=tbn:ANd9GcRC_xLD2NCva-hQ8WGSDQymA2bp8CNbkoDwkjUK5BXELBhdHNVct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2348881"/>
            <a:ext cx="2664296" cy="38884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83407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764704"/>
            <a:ext cx="5338936" cy="3528392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s-CO" dirty="0" smtClean="0"/>
              <a:t>    Hasta ahora en nuestro estudio de la “novia del Cordero” donde Pablo menciona la iglesia como símbolo de la novia en un matrimonio y de Cristo, tenemos dos características: (1), el amor y (2), la santidad.</a:t>
            </a:r>
          </a:p>
        </p:txBody>
      </p:sp>
      <p:pic>
        <p:nvPicPr>
          <p:cNvPr id="4" name="Picture 4" descr="http://t0.gstatic.com/images?q=tbn:ANd9GcRC_xLD2NCva-hQ8WGSDQymA2bp8CNbkoDwkjUK5BXELBhdHNVc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764704"/>
            <a:ext cx="3024336" cy="352839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55576" y="5085184"/>
            <a:ext cx="8136904" cy="120032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dirty="0">
                <a:solidFill>
                  <a:prstClr val="black"/>
                </a:solidFill>
              </a:rPr>
              <a:t> </a:t>
            </a:r>
            <a:r>
              <a:rPr lang="es-CO" sz="3600" dirty="0">
                <a:solidFill>
                  <a:prstClr val="black"/>
                </a:solidFill>
              </a:rPr>
              <a:t>Y Pablo menciona seguidamente una tercera característica.    </a:t>
            </a:r>
          </a:p>
        </p:txBody>
      </p:sp>
    </p:spTree>
    <p:extLst>
      <p:ext uri="{BB962C8B-B14F-4D97-AF65-F5344CB8AC3E}">
        <p14:creationId xmlns:p14="http://schemas.microsoft.com/office/powerpoint/2010/main" val="1842811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2664296"/>
          </a:xfrm>
          <a:solidFill>
            <a:schemeClr val="bg2"/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b="1" dirty="0" smtClean="0"/>
              <a:t>      </a:t>
            </a:r>
            <a:r>
              <a:rPr lang="es-CO" sz="3300" b="1" dirty="0" smtClean="0">
                <a:solidFill>
                  <a:srgbClr val="FF0000"/>
                </a:solidFill>
              </a:rPr>
              <a:t>Pablo hablando del matrimonio, menciona el “Lavamiento del agua”.</a:t>
            </a:r>
            <a:r>
              <a:rPr lang="es-CO" sz="2900" b="1" u="sng" dirty="0" smtClean="0">
                <a:solidFill>
                  <a:srgbClr val="FF0000"/>
                </a:solidFill>
              </a:rPr>
              <a:t> </a:t>
            </a:r>
          </a:p>
          <a:p>
            <a:pPr algn="ctr">
              <a:buNone/>
            </a:pPr>
            <a:r>
              <a:rPr lang="es-CO" sz="2900" b="1" dirty="0" smtClean="0">
                <a:solidFill>
                  <a:srgbClr val="FF0000"/>
                </a:solidFill>
              </a:rPr>
              <a:t>      </a:t>
            </a:r>
            <a:r>
              <a:rPr lang="es-CO" dirty="0" smtClean="0"/>
              <a:t>Gr. Loutrón – quiere decir-, “lavacro”, “baño”, “lavatorio”. En </a:t>
            </a:r>
            <a:r>
              <a:rPr lang="es-CO" dirty="0" smtClean="0">
                <a:solidFill>
                  <a:srgbClr val="FF0000"/>
                </a:solidFill>
              </a:rPr>
              <a:t>Tit.3:5</a:t>
            </a:r>
            <a:r>
              <a:rPr lang="es-CO" dirty="0" smtClean="0"/>
              <a:t>  El apóstol habla de “</a:t>
            </a:r>
            <a:r>
              <a:rPr lang="es-CO" u="sng" dirty="0" smtClean="0">
                <a:solidFill>
                  <a:srgbClr val="0070C0"/>
                </a:solidFill>
              </a:rPr>
              <a:t>lavamiento de regeneración</a:t>
            </a:r>
            <a:r>
              <a:rPr lang="es-CO" dirty="0" smtClean="0"/>
              <a:t>”.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3528" y="3356991"/>
            <a:ext cx="5688632" cy="310854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dirty="0">
                <a:solidFill>
                  <a:prstClr val="black"/>
                </a:solidFill>
              </a:rPr>
              <a:t>Como en el </a:t>
            </a:r>
            <a:r>
              <a:rPr lang="es-CO" sz="2800" dirty="0">
                <a:solidFill>
                  <a:srgbClr val="FF0000"/>
                </a:solidFill>
              </a:rPr>
              <a:t>(Capítulo 5:26  de Efesio)</a:t>
            </a:r>
            <a:r>
              <a:rPr lang="es-CO" sz="2800" dirty="0">
                <a:solidFill>
                  <a:prstClr val="black"/>
                </a:solidFill>
              </a:rPr>
              <a:t>s  que comentamos aparece en relación con el matrimonio, </a:t>
            </a:r>
            <a:r>
              <a:rPr lang="es-CO" sz="2800" u="sng" dirty="0">
                <a:solidFill>
                  <a:srgbClr val="0070C0"/>
                </a:solidFill>
              </a:rPr>
              <a:t>posiblemente haya una alusión a la antigua costumbre del baño purificador de la novia antes del matrimonio;</a:t>
            </a:r>
            <a:r>
              <a:rPr lang="es-CO" sz="2800" dirty="0">
                <a:solidFill>
                  <a:prstClr val="black"/>
                </a:solidFill>
              </a:rPr>
              <a:t> la referencia puede ser al </a:t>
            </a:r>
            <a:r>
              <a:rPr lang="es-CO" sz="2800" u="sng" dirty="0">
                <a:solidFill>
                  <a:srgbClr val="0070C0"/>
                </a:solidFill>
              </a:rPr>
              <a:t>bautismo</a:t>
            </a:r>
            <a:r>
              <a:rPr lang="es-CO" sz="2800" dirty="0">
                <a:solidFill>
                  <a:prstClr val="black"/>
                </a:solidFill>
              </a:rPr>
              <a:t>. </a:t>
            </a:r>
          </a:p>
        </p:txBody>
      </p:sp>
      <p:pic>
        <p:nvPicPr>
          <p:cNvPr id="62466" name="Picture 2" descr="http://t2.gstatic.com/images?q=tbn:ANd9GcRuAvrO-Tf09WwsKtoBEKmckIK-pf5fJXz90_cOoJbFNNFOhTZt5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3429000"/>
            <a:ext cx="2438400" cy="30529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59107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11560" y="260648"/>
            <a:ext cx="4680520" cy="6336704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es-CO" dirty="0" smtClean="0"/>
              <a:t>   </a:t>
            </a:r>
            <a:r>
              <a:rPr lang="es-CO" sz="4000" dirty="0" smtClean="0"/>
              <a:t> La idea básica es que Cristo ha purificado a la iglesia, y que se dio a sí mismo por ella para que pudiera llegar a ser pura y en esa forma habitar con él por la eternidad. </a:t>
            </a:r>
          </a:p>
          <a:p>
            <a:endParaRPr lang="es-CO" dirty="0"/>
          </a:p>
        </p:txBody>
      </p:sp>
      <p:pic>
        <p:nvPicPr>
          <p:cNvPr id="5" name="Picture 4" descr="http://t3.gstatic.com/images?q=tbn:ANd9GcS8GzpDNpjz6ny9B9adLXtQ_KPeO2IGaG7LEHY5YEQOjd9CTvj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332656"/>
            <a:ext cx="3456384" cy="60486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47101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1944216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s-CO" b="1" dirty="0" smtClean="0"/>
              <a:t>   “A fin de </a:t>
            </a:r>
            <a:r>
              <a:rPr lang="es-CO" b="1" u="sng" dirty="0" smtClean="0"/>
              <a:t>presentársela</a:t>
            </a:r>
            <a:r>
              <a:rPr lang="es-CO" b="1" dirty="0" smtClean="0"/>
              <a:t> a sí mismo, una iglesia </a:t>
            </a:r>
            <a:r>
              <a:rPr lang="es-CO" b="1" u="sng" dirty="0" smtClean="0"/>
              <a:t>gloriosa</a:t>
            </a:r>
            <a:r>
              <a:rPr lang="es-CO" b="1" dirty="0" smtClean="0"/>
              <a:t>, que no tuviese </a:t>
            </a:r>
            <a:r>
              <a:rPr lang="es-CO" b="1" u="sng" dirty="0" smtClean="0"/>
              <a:t>mancha </a:t>
            </a:r>
            <a:r>
              <a:rPr lang="es-CO" b="1" dirty="0" smtClean="0"/>
              <a:t>ni </a:t>
            </a:r>
            <a:r>
              <a:rPr lang="es-CO" b="1" u="sng" dirty="0" smtClean="0"/>
              <a:t>arruga</a:t>
            </a:r>
            <a:r>
              <a:rPr lang="es-CO" b="1" dirty="0" smtClean="0"/>
              <a:t> ni cosa semejante, sino que fuese santa y sin mancha”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23528" y="2348880"/>
            <a:ext cx="4320480" cy="403187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3200" dirty="0">
                <a:solidFill>
                  <a:prstClr val="black"/>
                </a:solidFill>
              </a:rPr>
              <a:t>Cristo presenta la iglesia, como una novia, a sí mismo. Cristo descendió para salvar a su iglesia, y más tarde, como novio, la recibe en el glorioso hogar que él ha preparado.</a:t>
            </a:r>
          </a:p>
        </p:txBody>
      </p:sp>
      <p:pic>
        <p:nvPicPr>
          <p:cNvPr id="6" name="Picture 2" descr="http://t2.gstatic.com/images?q=tbn:ANd9GcRCLg5CuDYXKeAsaD7_CKkpxUIxfAx2zJoUcDMer1AzuRrj3YT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2420888"/>
            <a:ext cx="3312368" cy="39604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64176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1944216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s-CO" b="1" dirty="0" smtClean="0"/>
              <a:t> “Que no tuviese </a:t>
            </a:r>
            <a:r>
              <a:rPr lang="es-CO" b="1" u="sng" dirty="0" smtClean="0"/>
              <a:t>mancha </a:t>
            </a:r>
            <a:r>
              <a:rPr lang="es-CO" b="1" dirty="0" smtClean="0"/>
              <a:t>ni </a:t>
            </a:r>
            <a:r>
              <a:rPr lang="es-CO" b="1" u="sng" dirty="0" smtClean="0"/>
              <a:t>arruga</a:t>
            </a:r>
            <a:r>
              <a:rPr lang="es-CO" b="1" dirty="0" smtClean="0"/>
              <a:t> ni cosa semejante, “sino que fuese</a:t>
            </a:r>
            <a:r>
              <a:rPr lang="es-CO" b="1" u="sng" dirty="0" smtClean="0"/>
              <a:t> santa y sin mancha</a:t>
            </a:r>
            <a:endParaRPr lang="es-CO" b="1" dirty="0" smtClean="0"/>
          </a:p>
          <a:p>
            <a:pPr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¿Cuándo alcanzará la iglesia esta condición?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95536" y="2420888"/>
            <a:ext cx="3528392" cy="39087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4400" dirty="0">
                <a:solidFill>
                  <a:prstClr val="black"/>
                </a:solidFill>
              </a:rPr>
              <a:t>Esta condición se alcanzará cuando Cristo vuelva por segunda vez. </a:t>
            </a:r>
          </a:p>
          <a:p>
            <a:pPr algn="ctr"/>
            <a:r>
              <a:rPr lang="es-CO" sz="2800" dirty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139952" y="4869160"/>
            <a:ext cx="5004048" cy="193899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dirty="0">
                <a:solidFill>
                  <a:prstClr val="black"/>
                </a:solidFill>
              </a:rPr>
              <a:t>Mientras tanto la cizaña y el trigo crecerán juntos hasta el momento de la cosecha </a:t>
            </a:r>
            <a:r>
              <a:rPr lang="es-CO" sz="2400" dirty="0">
                <a:solidFill>
                  <a:srgbClr val="FF0000"/>
                </a:solidFill>
              </a:rPr>
              <a:t>(Mat. 13:30);</a:t>
            </a:r>
            <a:r>
              <a:rPr lang="es-CO" sz="2400" dirty="0">
                <a:solidFill>
                  <a:prstClr val="black"/>
                </a:solidFill>
              </a:rPr>
              <a:t> entonces se quitará la cizaña y la iglesia alcanzará la pureza total. </a:t>
            </a:r>
          </a:p>
        </p:txBody>
      </p:sp>
      <p:pic>
        <p:nvPicPr>
          <p:cNvPr id="6" name="Picture 2" descr="http://www.lasprofecias.com/topic_images/6_94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1988840"/>
            <a:ext cx="4680520" cy="28083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12215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2780928"/>
            <a:ext cx="6012160" cy="4077072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s-CO" dirty="0" smtClean="0"/>
              <a:t>    Oremos para que eso sea una realidad: “</a:t>
            </a:r>
            <a:r>
              <a:rPr lang="es-CO" dirty="0" smtClean="0">
                <a:solidFill>
                  <a:srgbClr val="FF0000"/>
                </a:solidFill>
              </a:rPr>
              <a:t>Padre Nuestro, gracias por habernos elegido para que formáramos parte de los invitados a la boda, con los cuales quieres pasar la eternidad, ayúdanos por favor a vencer cada día sobre nuestras debilidades y flaquezas, lo pedimos en el Nombre de Jesús. Amen. </a:t>
            </a:r>
          </a:p>
          <a:p>
            <a:endParaRPr lang="es-CO" dirty="0"/>
          </a:p>
        </p:txBody>
      </p:sp>
      <p:pic>
        <p:nvPicPr>
          <p:cNvPr id="1026" name="Picture 2" descr="http://t1.gstatic.com/images?q=tbn:ANd9GcQJMm1wFSpSBccjqD6nByBnjHWlIf1N_5Kj5CMyEBGzyLQhsqBIt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2708920"/>
            <a:ext cx="2880320" cy="378904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51520" y="620688"/>
            <a:ext cx="8640960" cy="181588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800" dirty="0">
                <a:solidFill>
                  <a:prstClr val="black"/>
                </a:solidFill>
              </a:rPr>
              <a:t>Nuestro vendito Salvador, se gozó antes de que naciéramos, al vernos a usted y a mí dentro del grupo de redimidos que formarán los invitados ascendiendo en las nubes a ese glorioso encuentro con Él. </a:t>
            </a:r>
          </a:p>
        </p:txBody>
      </p:sp>
    </p:spTree>
    <p:extLst>
      <p:ext uri="{BB962C8B-B14F-4D97-AF65-F5344CB8AC3E}">
        <p14:creationId xmlns:p14="http://schemas.microsoft.com/office/powerpoint/2010/main" val="556513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1_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2157</Words>
  <Application>Microsoft Office PowerPoint</Application>
  <PresentationFormat>Presentación en pantalla (4:3)</PresentationFormat>
  <Paragraphs>85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30" baseType="lpstr">
      <vt:lpstr>1_Tema de Office</vt:lpstr>
      <vt:lpstr>Presentación de PowerPoint</vt:lpstr>
      <vt:lpstr>¿Cuál es la única forma en que el ser humano puede aspirar  a ser como “Una virgen pura?</vt:lpstr>
      <vt:lpstr>Presentación de PowerPoint</vt:lpstr>
      <vt:lpstr>Según la Biblia, ¿Qué institución creada por Dios se utilizaba para ilustrar la relación entre Cristo y su pueblo? </vt:lpstr>
      <vt:lpstr>¿Qué hizo aquella esposa, a la cual Cristo le prodigo todo su amor?</vt:lpstr>
      <vt:lpstr>Presentación de PowerPoint</vt:lpstr>
      <vt:lpstr>Presentación de PowerPoint</vt:lpstr>
      <vt:lpstr>¿Qué hizo Cristo para llamar la atención de su esposa nuevamente en el A. testamento?</vt:lpstr>
      <vt:lpstr>Presentación de PowerPoint</vt:lpstr>
      <vt:lpstr>Presentación de PowerPoint</vt:lpstr>
      <vt:lpstr>A pesar de todas estas atenciones, ¿Qué hizo la esposa que Cristo utiliza como símbolo?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¿Dónde radicaba el problema?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Esta es la única forma que los invitados pasan a  ser paso a paso como dice Pablo. “Una virgen pura?</dc:title>
  <dc:creator>FAMILIA FIERRO CH</dc:creator>
  <cp:lastModifiedBy>FAMILIA FIERRO CH</cp:lastModifiedBy>
  <cp:revision>5</cp:revision>
  <dcterms:created xsi:type="dcterms:W3CDTF">2012-08-29T20:37:09Z</dcterms:created>
  <dcterms:modified xsi:type="dcterms:W3CDTF">2012-08-29T21:51:59Z</dcterms:modified>
</cp:coreProperties>
</file>